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5"/>
  </p:sldMasterIdLst>
  <p:notesMasterIdLst>
    <p:notesMasterId r:id="rId40"/>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080BCC9-AEDF-419D-8138-40887562D672}">
  <a:tblStyle styleId="{E080BCC9-AEDF-419D-8138-40887562D67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18F23749-066A-437D-8934-B9AF5ABB3EF2}"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802" y="6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customXml" Target="../customXml/item5.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0" Type="http://schemas.openxmlformats.org/officeDocument/2006/relationships/slide" Target="slides/slide15.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014838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8b807a1eec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8b807a1eec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83640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958665f7f5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958665f7f5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3708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1128b76df9f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1128b76df9f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1084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970ebb375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970ebb375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90724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11225d76c99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11225d76c9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7059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ded79f885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ded79f885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10053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ded79f885c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ded79f885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6334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1128b76df9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1128b76df9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5674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128b76df9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128b76df9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6122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128b76df9f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128b76df9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679302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128b76df9f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128b76df9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0364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b9017226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9b9017226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052408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1128b76df9f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1128b76df9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68038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1128b76df9f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1128b76df9f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94604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1128b76df9f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1128b76df9f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102527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1128b76df9f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1128b76df9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13574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1128b76df9f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1128b76df9f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706737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1128b76df9f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1128b76df9f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49757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823154a8a0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823154a8a0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19706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f812ce85af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f812ce85a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642467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f812ce85af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f812ce85a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137373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f812ce85af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f812ce85a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9342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823154a8a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823154a8a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679818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1096e02fff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1096e02fff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433444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f812ce85af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f812ce85a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60250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9b90172269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9b9017226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9871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98b516735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98b516735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62345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958665f7f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958665f7f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07044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958665f7f5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958665f7f5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03098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958665f7f5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958665f7f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67515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958665f7f5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958665f7f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91902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958665f7f5_0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958665f7f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8578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extLst>
      <p:ext uri="{BB962C8B-B14F-4D97-AF65-F5344CB8AC3E}">
        <p14:creationId xmlns:p14="http://schemas.microsoft.com/office/powerpoint/2010/main" val="294133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extLst>
      <p:ext uri="{BB962C8B-B14F-4D97-AF65-F5344CB8AC3E}">
        <p14:creationId xmlns:p14="http://schemas.microsoft.com/office/powerpoint/2010/main" val="2951177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sv"/>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1.xml"/><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hyperlink" Target="https://www.youtube.com/watch?v=7ePecb9azS4" TargetMode="External"/><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sz="4100"/>
              <a:t>Undersökningsmetodik</a:t>
            </a:r>
            <a:endParaRPr sz="4100"/>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457200" lvl="0" indent="-406400" algn="l" rtl="0">
              <a:spcBef>
                <a:spcPts val="0"/>
              </a:spcBef>
              <a:spcAft>
                <a:spcPts val="0"/>
              </a:spcAft>
              <a:buSzPts val="2800"/>
              <a:buChar char="-"/>
            </a:pPr>
            <a:r>
              <a:rPr lang="sv" dirty="0"/>
              <a:t>Ländrygg, halsrygg, bröstrygg</a:t>
            </a:r>
            <a:endParaRPr dirty="0"/>
          </a:p>
        </p:txBody>
      </p:sp>
    </p:spTree>
    <p:extLst>
      <p:ext uri="{BB962C8B-B14F-4D97-AF65-F5344CB8AC3E}">
        <p14:creationId xmlns:p14="http://schemas.microsoft.com/office/powerpoint/2010/main" val="2025406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392450" y="357000"/>
            <a:ext cx="7900200" cy="672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Spinalstenos </a:t>
            </a:r>
            <a:endParaRPr/>
          </a:p>
        </p:txBody>
      </p:sp>
      <p:sp>
        <p:nvSpPr>
          <p:cNvPr id="97" name="Google Shape;97;p20"/>
          <p:cNvSpPr txBox="1">
            <a:spLocks noGrp="1"/>
          </p:cNvSpPr>
          <p:nvPr>
            <p:ph type="subTitle" idx="1"/>
          </p:nvPr>
        </p:nvSpPr>
        <p:spPr>
          <a:xfrm>
            <a:off x="392450" y="1029900"/>
            <a:ext cx="8520600" cy="379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1800"/>
              <a:t>- Patienter som ofta är över 60 år, haft tidigare historik med ländryggsproblematik.</a:t>
            </a:r>
            <a:endParaRPr sz="1800"/>
          </a:p>
          <a:p>
            <a:pPr marL="0" lvl="0" indent="0" algn="l" rtl="0">
              <a:spcBef>
                <a:spcPts val="0"/>
              </a:spcBef>
              <a:spcAft>
                <a:spcPts val="0"/>
              </a:spcAft>
              <a:buNone/>
            </a:pPr>
            <a:r>
              <a:rPr lang="sv" sz="1800"/>
              <a:t> </a:t>
            </a:r>
            <a:endParaRPr sz="1800"/>
          </a:p>
          <a:p>
            <a:pPr marL="0" lvl="0" indent="0" algn="l" rtl="0">
              <a:spcBef>
                <a:spcPts val="0"/>
              </a:spcBef>
              <a:spcAft>
                <a:spcPts val="0"/>
              </a:spcAft>
              <a:buClr>
                <a:schemeClr val="dk1"/>
              </a:buClr>
              <a:buSzPts val="1100"/>
              <a:buFont typeface="Arial"/>
              <a:buNone/>
            </a:pPr>
            <a:r>
              <a:rPr lang="sv" sz="1800"/>
              <a:t>- Spinalstenos: Förträngning av spinalkanalen eller rotkanalen. Orsakas ofta som     en kombination av diskdegeneration, facettledsartros och spondylos samt även ibland diskbråck som ger upphov till minskat utrymme.</a:t>
            </a:r>
            <a:endParaRPr sz="1800"/>
          </a:p>
          <a:p>
            <a:pPr marL="0" lvl="0" indent="0" algn="l" rtl="0">
              <a:spcBef>
                <a:spcPts val="0"/>
              </a:spcBef>
              <a:spcAft>
                <a:spcPts val="0"/>
              </a:spcAft>
              <a:buClr>
                <a:schemeClr val="dk1"/>
              </a:buClr>
              <a:buSzPts val="1100"/>
              <a:buFont typeface="Arial"/>
              <a:buNone/>
            </a:pPr>
            <a:endParaRPr sz="1800"/>
          </a:p>
          <a:p>
            <a:pPr marL="0" lvl="0" indent="0" algn="l" rtl="0">
              <a:spcBef>
                <a:spcPts val="0"/>
              </a:spcBef>
              <a:spcAft>
                <a:spcPts val="0"/>
              </a:spcAft>
              <a:buNone/>
            </a:pPr>
            <a:r>
              <a:rPr lang="sv" sz="1800"/>
              <a:t>- Symptom som vid claudicatio, nedsatt gångsträcka med utstrålande smärta bilateralt i ben, patienter beskriver ofta att de får luta sig framåt eller sätta sig ned och sedan kan de fortsätta.</a:t>
            </a:r>
            <a:endParaRPr sz="1800"/>
          </a:p>
          <a:p>
            <a:pPr marL="0" lvl="0" indent="0" algn="l" rtl="0">
              <a:spcBef>
                <a:spcPts val="0"/>
              </a:spcBef>
              <a:spcAft>
                <a:spcPts val="0"/>
              </a:spcAft>
              <a:buNone/>
            </a:pPr>
            <a:endParaRPr sz="1800"/>
          </a:p>
          <a:p>
            <a:pPr marL="0" lvl="0" indent="0" algn="l" rtl="0">
              <a:spcBef>
                <a:spcPts val="0"/>
              </a:spcBef>
              <a:spcAft>
                <a:spcPts val="0"/>
              </a:spcAft>
              <a:buNone/>
            </a:pPr>
            <a:r>
              <a:rPr lang="sv" sz="1800"/>
              <a:t>- Fysioterapi bidrar med träning utav rygg och bål, detta har sällan någon effekt på patienter med uttalad spinalstenos.</a:t>
            </a:r>
            <a:endParaRPr sz="1800"/>
          </a:p>
        </p:txBody>
      </p:sp>
    </p:spTree>
    <p:extLst>
      <p:ext uri="{BB962C8B-B14F-4D97-AF65-F5344CB8AC3E}">
        <p14:creationId xmlns:p14="http://schemas.microsoft.com/office/powerpoint/2010/main" val="123444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25975" y="153425"/>
            <a:ext cx="8520600" cy="948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Spondylos/Facettledsartros</a:t>
            </a:r>
            <a:endParaRPr/>
          </a:p>
        </p:txBody>
      </p:sp>
      <p:sp>
        <p:nvSpPr>
          <p:cNvPr id="103" name="Google Shape;103;p21"/>
          <p:cNvSpPr txBox="1">
            <a:spLocks noGrp="1"/>
          </p:cNvSpPr>
          <p:nvPr>
            <p:ph type="subTitle" idx="1"/>
          </p:nvPr>
        </p:nvSpPr>
        <p:spPr>
          <a:xfrm>
            <a:off x="311700" y="1283850"/>
            <a:ext cx="8520600" cy="3690000"/>
          </a:xfrm>
          <a:prstGeom prst="rect">
            <a:avLst/>
          </a:prstGeom>
        </p:spPr>
        <p:txBody>
          <a:bodyPr spcFirstLastPara="1" wrap="square" lIns="91425" tIns="91425" rIns="91425" bIns="91425" anchor="t" anchorCtr="0">
            <a:noAutofit/>
          </a:bodyPr>
          <a:lstStyle/>
          <a:p>
            <a:pPr marL="457200" lvl="0" indent="-406400" algn="l" rtl="0">
              <a:spcBef>
                <a:spcPts val="0"/>
              </a:spcBef>
              <a:spcAft>
                <a:spcPts val="0"/>
              </a:spcAft>
              <a:buSzPts val="2800"/>
              <a:buChar char="-"/>
            </a:pPr>
            <a:r>
              <a:rPr lang="sv"/>
              <a:t>Patienter som oftast är 50 år eller äldre</a:t>
            </a:r>
            <a:endParaRPr/>
          </a:p>
          <a:p>
            <a:pPr marL="457200" lvl="0" indent="-406400" algn="l" rtl="0">
              <a:spcBef>
                <a:spcPts val="0"/>
              </a:spcBef>
              <a:spcAft>
                <a:spcPts val="0"/>
              </a:spcAft>
              <a:buSzPts val="2800"/>
              <a:buChar char="-"/>
            </a:pPr>
            <a:r>
              <a:rPr lang="sv"/>
              <a:t>Fysioterapi oftast god effekt</a:t>
            </a:r>
            <a:endParaRPr/>
          </a:p>
          <a:p>
            <a:pPr marL="457200" lvl="0" indent="-406400" algn="l" rtl="0">
              <a:spcBef>
                <a:spcPts val="0"/>
              </a:spcBef>
              <a:spcAft>
                <a:spcPts val="0"/>
              </a:spcAft>
              <a:buSzPts val="2800"/>
              <a:buChar char="-"/>
            </a:pPr>
            <a:r>
              <a:rPr lang="sv"/>
              <a:t>Smärta som kan ibland stråla ut mot höft och lår men inga övriga neurologiska fynd, referred pain</a:t>
            </a:r>
            <a:endParaRPr/>
          </a:p>
          <a:p>
            <a:pPr marL="457200" lvl="0" indent="-406400" algn="l" rtl="0">
              <a:spcBef>
                <a:spcPts val="0"/>
              </a:spcBef>
              <a:spcAft>
                <a:spcPts val="0"/>
              </a:spcAft>
              <a:buSzPts val="2800"/>
              <a:buChar char="-"/>
            </a:pPr>
            <a:r>
              <a:rPr lang="sv"/>
              <a:t>Kliniskt har denna patientgrupp oftast nedsatt rörlighet, upplevd stelhet</a:t>
            </a:r>
            <a:endParaRPr/>
          </a:p>
          <a:p>
            <a:pPr marL="457200" lvl="0" indent="-406400" algn="l" rtl="0">
              <a:spcBef>
                <a:spcPts val="0"/>
              </a:spcBef>
              <a:spcAft>
                <a:spcPts val="0"/>
              </a:spcAft>
              <a:buSzPts val="2800"/>
              <a:buChar char="-"/>
            </a:pPr>
            <a:r>
              <a:rPr lang="sv"/>
              <a:t>Uppemot 70% av asymptomatiska 70åringar har spondylos förändringar i rygg.</a:t>
            </a:r>
            <a:endParaRPr/>
          </a:p>
        </p:txBody>
      </p:sp>
    </p:spTree>
    <p:extLst>
      <p:ext uri="{BB962C8B-B14F-4D97-AF65-F5344CB8AC3E}">
        <p14:creationId xmlns:p14="http://schemas.microsoft.com/office/powerpoint/2010/main" val="3783662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04950" y="308550"/>
            <a:ext cx="9084000" cy="1031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Kotkompression</a:t>
            </a:r>
            <a:endParaRPr/>
          </a:p>
        </p:txBody>
      </p:sp>
      <p:sp>
        <p:nvSpPr>
          <p:cNvPr id="109" name="Google Shape;109;p22"/>
          <p:cNvSpPr txBox="1">
            <a:spLocks noGrp="1"/>
          </p:cNvSpPr>
          <p:nvPr>
            <p:ph type="subTitle" idx="1"/>
          </p:nvPr>
        </p:nvSpPr>
        <p:spPr>
          <a:xfrm>
            <a:off x="311700" y="1380750"/>
            <a:ext cx="8520600" cy="3456000"/>
          </a:xfrm>
          <a:prstGeom prst="rect">
            <a:avLst/>
          </a:prstGeom>
        </p:spPr>
        <p:txBody>
          <a:bodyPr spcFirstLastPara="1" wrap="square" lIns="91425" tIns="91425" rIns="91425" bIns="91425" anchor="t" anchorCtr="0">
            <a:noAutofit/>
          </a:bodyPr>
          <a:lstStyle/>
          <a:p>
            <a:pPr marL="457200" lvl="0" indent="-406400" algn="l" rtl="0">
              <a:spcBef>
                <a:spcPts val="0"/>
              </a:spcBef>
              <a:spcAft>
                <a:spcPts val="0"/>
              </a:spcAft>
              <a:buSzPts val="2800"/>
              <a:buChar char="-"/>
            </a:pPr>
            <a:r>
              <a:rPr lang="sv"/>
              <a:t>Patienter är oftast 75 år eller äldre, oftast kvinnor, tidigare diagnos av benskörhet stärker diagnos</a:t>
            </a:r>
            <a:endParaRPr/>
          </a:p>
          <a:p>
            <a:pPr marL="457200" lvl="0" indent="-406400" algn="l" rtl="0">
              <a:spcBef>
                <a:spcPts val="0"/>
              </a:spcBef>
              <a:spcAft>
                <a:spcPts val="0"/>
              </a:spcAft>
              <a:buSzPts val="2800"/>
              <a:buChar char="-"/>
            </a:pPr>
            <a:r>
              <a:rPr lang="sv"/>
              <a:t>Lättare trauma och ibland rörelse kan orsaka kotkompression för patienter med uttalad benskörhet</a:t>
            </a:r>
            <a:endParaRPr/>
          </a:p>
          <a:p>
            <a:pPr marL="457200" lvl="0" indent="-406400" algn="l" rtl="0">
              <a:spcBef>
                <a:spcPts val="0"/>
              </a:spcBef>
              <a:spcAft>
                <a:spcPts val="0"/>
              </a:spcAft>
              <a:buSzPts val="2800"/>
              <a:buChar char="-"/>
            </a:pPr>
            <a:r>
              <a:rPr lang="sv"/>
              <a:t>Ska röntgas</a:t>
            </a:r>
            <a:endParaRPr/>
          </a:p>
          <a:p>
            <a:pPr marL="457200" lvl="0" indent="-406400" algn="l" rtl="0">
              <a:spcBef>
                <a:spcPts val="0"/>
              </a:spcBef>
              <a:spcAft>
                <a:spcPts val="0"/>
              </a:spcAft>
              <a:buSzPts val="2800"/>
              <a:buChar char="-"/>
            </a:pPr>
            <a:r>
              <a:rPr lang="sv"/>
              <a:t>Oftast i nivå Th10-L1</a:t>
            </a:r>
            <a:endParaRPr/>
          </a:p>
        </p:txBody>
      </p:sp>
    </p:spTree>
    <p:extLst>
      <p:ext uri="{BB962C8B-B14F-4D97-AF65-F5344CB8AC3E}">
        <p14:creationId xmlns:p14="http://schemas.microsoft.com/office/powerpoint/2010/main" val="3629338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269258" y="-764100"/>
            <a:ext cx="8520600" cy="2052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sv" sz="4000"/>
              <a:t>Grov bedömning av ryggsmärta</a:t>
            </a:r>
            <a:endParaRPr sz="4000"/>
          </a:p>
        </p:txBody>
      </p:sp>
      <p:sp>
        <p:nvSpPr>
          <p:cNvPr id="115" name="Google Shape;115;p23"/>
          <p:cNvSpPr txBox="1">
            <a:spLocks noGrp="1"/>
          </p:cNvSpPr>
          <p:nvPr>
            <p:ph type="subTitle" idx="1"/>
          </p:nvPr>
        </p:nvSpPr>
        <p:spPr>
          <a:xfrm>
            <a:off x="85300" y="1504050"/>
            <a:ext cx="8520600" cy="792600"/>
          </a:xfrm>
          <a:prstGeom prst="rect">
            <a:avLst/>
          </a:prstGeom>
        </p:spPr>
        <p:txBody>
          <a:bodyPr spcFirstLastPara="1" wrap="square" lIns="91425" tIns="91425" rIns="91425" bIns="91425" anchor="t" anchorCtr="0">
            <a:noAutofit/>
          </a:bodyPr>
          <a:lstStyle/>
          <a:p>
            <a:pPr marL="457200" lvl="0" indent="-381000" algn="ctr" rtl="0">
              <a:spcBef>
                <a:spcPts val="0"/>
              </a:spcBef>
              <a:spcAft>
                <a:spcPts val="0"/>
              </a:spcAft>
              <a:buSzPts val="2400"/>
              <a:buAutoNum type="arabicPeriod"/>
            </a:pPr>
            <a:r>
              <a:rPr lang="sv" sz="2400"/>
              <a:t>Plötslig debut av ryggsmärta = lumbago</a:t>
            </a:r>
            <a:endParaRPr sz="2400"/>
          </a:p>
          <a:p>
            <a:pPr marL="457200" lvl="0" indent="0" algn="ctr" rtl="0">
              <a:spcBef>
                <a:spcPts val="0"/>
              </a:spcBef>
              <a:spcAft>
                <a:spcPts val="0"/>
              </a:spcAft>
              <a:buNone/>
            </a:pPr>
            <a:endParaRPr sz="2400"/>
          </a:p>
          <a:p>
            <a:pPr marL="457200" lvl="0" indent="-381000" algn="ctr" rtl="0">
              <a:spcBef>
                <a:spcPts val="0"/>
              </a:spcBef>
              <a:spcAft>
                <a:spcPts val="0"/>
              </a:spcAft>
              <a:buSzPts val="2400"/>
              <a:buAutoNum type="arabicPeriod"/>
            </a:pPr>
            <a:r>
              <a:rPr lang="sv" sz="2400"/>
              <a:t>Plötslig debut av ryggsmärta med utstrålande smärta = lumbago med ischias eller diskbråck/diskbuktning</a:t>
            </a:r>
            <a:endParaRPr sz="2400"/>
          </a:p>
          <a:p>
            <a:pPr marL="457200" lvl="0" indent="0" algn="ctr" rtl="0">
              <a:spcBef>
                <a:spcPts val="0"/>
              </a:spcBef>
              <a:spcAft>
                <a:spcPts val="0"/>
              </a:spcAft>
              <a:buNone/>
            </a:pPr>
            <a:endParaRPr sz="2400"/>
          </a:p>
          <a:p>
            <a:pPr marL="457200" lvl="0" indent="-381000" algn="ctr" rtl="0">
              <a:spcBef>
                <a:spcPts val="0"/>
              </a:spcBef>
              <a:spcAft>
                <a:spcPts val="0"/>
              </a:spcAft>
              <a:buSzPts val="2400"/>
              <a:buAutoNum type="arabicPeriod"/>
            </a:pPr>
            <a:r>
              <a:rPr lang="sv" sz="2400"/>
              <a:t>Ryggbesvär mer än 3 månader = non specific LBP, är det äldre patienter kan smärta vara pga artros</a:t>
            </a:r>
            <a:endParaRPr sz="2400"/>
          </a:p>
        </p:txBody>
      </p:sp>
    </p:spTree>
    <p:extLst>
      <p:ext uri="{BB962C8B-B14F-4D97-AF65-F5344CB8AC3E}">
        <p14:creationId xmlns:p14="http://schemas.microsoft.com/office/powerpoint/2010/main" val="1208460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graphicFrame>
        <p:nvGraphicFramePr>
          <p:cNvPr id="120" name="Google Shape;120;p24"/>
          <p:cNvGraphicFramePr/>
          <p:nvPr>
            <p:extLst>
              <p:ext uri="{D42A27DB-BD31-4B8C-83A1-F6EECF244321}">
                <p14:modId xmlns:p14="http://schemas.microsoft.com/office/powerpoint/2010/main" val="681299721"/>
              </p:ext>
            </p:extLst>
          </p:nvPr>
        </p:nvGraphicFramePr>
        <p:xfrm>
          <a:off x="119825" y="0"/>
          <a:ext cx="3980350" cy="5187255"/>
        </p:xfrm>
        <a:graphic>
          <a:graphicData uri="http://schemas.openxmlformats.org/drawingml/2006/table">
            <a:tbl>
              <a:tblPr>
                <a:noFill/>
                <a:tableStyleId>{E080BCC9-AEDF-419D-8138-40887562D672}</a:tableStyleId>
              </a:tblPr>
              <a:tblGrid>
                <a:gridCol w="2109900">
                  <a:extLst>
                    <a:ext uri="{9D8B030D-6E8A-4147-A177-3AD203B41FA5}">
                      <a16:colId xmlns:a16="http://schemas.microsoft.com/office/drawing/2014/main" val="20000"/>
                    </a:ext>
                  </a:extLst>
                </a:gridCol>
                <a:gridCol w="1870450">
                  <a:extLst>
                    <a:ext uri="{9D8B030D-6E8A-4147-A177-3AD203B41FA5}">
                      <a16:colId xmlns:a16="http://schemas.microsoft.com/office/drawing/2014/main" val="20001"/>
                    </a:ext>
                  </a:extLst>
                </a:gridCol>
              </a:tblGrid>
              <a:tr h="323550">
                <a:tc>
                  <a:txBody>
                    <a:bodyPr/>
                    <a:lstStyle/>
                    <a:p>
                      <a:pPr marL="0" lvl="0" indent="0" algn="l" rtl="0">
                        <a:spcBef>
                          <a:spcPts val="0"/>
                        </a:spcBef>
                        <a:spcAft>
                          <a:spcPts val="0"/>
                        </a:spcAft>
                        <a:buNone/>
                      </a:pPr>
                      <a:r>
                        <a:rPr lang="sv" sz="1300" b="1" u="sng"/>
                        <a:t>Ländrygg</a:t>
                      </a:r>
                      <a:endParaRPr sz="1300" b="1" u="sng"/>
                    </a:p>
                  </a:txBody>
                  <a:tcPr marL="91425" marR="91425" marT="91425" marB="91425"/>
                </a:tc>
                <a:tc>
                  <a:txBody>
                    <a:bodyPr/>
                    <a:lstStyle/>
                    <a:p>
                      <a:pPr marL="0" lvl="0" indent="0" algn="l" rtl="0">
                        <a:spcBef>
                          <a:spcPts val="0"/>
                        </a:spcBef>
                        <a:spcAft>
                          <a:spcPts val="0"/>
                        </a:spcAft>
                        <a:buNone/>
                      </a:pPr>
                      <a:r>
                        <a:rPr lang="sv" sz="1300" b="1" u="sng"/>
                        <a:t>Bäcken</a:t>
                      </a:r>
                      <a:endParaRPr sz="1300" b="1" u="sng"/>
                    </a:p>
                  </a:txBody>
                  <a:tcPr marL="91425" marR="91425" marT="91425" marB="91425"/>
                </a:tc>
                <a:extLst>
                  <a:ext uri="{0D108BD9-81ED-4DB2-BD59-A6C34878D82A}">
                    <a16:rowId xmlns:a16="http://schemas.microsoft.com/office/drawing/2014/main" val="10000"/>
                  </a:ext>
                </a:extLst>
              </a:tr>
              <a:tr h="387225">
                <a:tc>
                  <a:txBody>
                    <a:bodyPr/>
                    <a:lstStyle/>
                    <a:p>
                      <a:pPr marL="0" lvl="0" indent="0" algn="l" rtl="0">
                        <a:spcBef>
                          <a:spcPts val="0"/>
                        </a:spcBef>
                        <a:spcAft>
                          <a:spcPts val="0"/>
                        </a:spcAft>
                        <a:buNone/>
                      </a:pPr>
                      <a:r>
                        <a:rPr lang="sv" sz="1100" b="1"/>
                        <a:t>Aktiv rörlighet (flexion, extension, lateralflexion)</a:t>
                      </a:r>
                      <a:endParaRPr sz="1100" b="1"/>
                    </a:p>
                  </a:txBody>
                  <a:tcPr marL="91425" marR="91425" marT="91425" marB="91425"/>
                </a:tc>
                <a:tc>
                  <a:txBody>
                    <a:bodyPr/>
                    <a:lstStyle/>
                    <a:p>
                      <a:pPr marL="0" lvl="0" indent="0" algn="l" rtl="0">
                        <a:spcBef>
                          <a:spcPts val="0"/>
                        </a:spcBef>
                        <a:spcAft>
                          <a:spcPts val="0"/>
                        </a:spcAft>
                        <a:buNone/>
                      </a:pPr>
                      <a:r>
                        <a:rPr lang="sv" sz="1200" b="1"/>
                        <a:t>ASLR</a:t>
                      </a:r>
                      <a:endParaRPr sz="1200" b="1"/>
                    </a:p>
                  </a:txBody>
                  <a:tcPr marL="91425" marR="91425" marT="91425" marB="91425"/>
                </a:tc>
                <a:extLst>
                  <a:ext uri="{0D108BD9-81ED-4DB2-BD59-A6C34878D82A}">
                    <a16:rowId xmlns:a16="http://schemas.microsoft.com/office/drawing/2014/main" val="10001"/>
                  </a:ext>
                </a:extLst>
              </a:tr>
              <a:tr h="387225">
                <a:tc>
                  <a:txBody>
                    <a:bodyPr/>
                    <a:lstStyle/>
                    <a:p>
                      <a:pPr marL="0" lvl="0" indent="0" algn="l" rtl="0">
                        <a:spcBef>
                          <a:spcPts val="0"/>
                        </a:spcBef>
                        <a:spcAft>
                          <a:spcPts val="0"/>
                        </a:spcAft>
                        <a:buNone/>
                      </a:pPr>
                      <a:r>
                        <a:rPr lang="sv" sz="1100" b="1"/>
                        <a:t>Foramenkompression</a:t>
                      </a:r>
                      <a:endParaRPr sz="1100" b="1"/>
                    </a:p>
                  </a:txBody>
                  <a:tcPr marL="91425" marR="91425" marT="91425" marB="91425"/>
                </a:tc>
                <a:tc>
                  <a:txBody>
                    <a:bodyPr/>
                    <a:lstStyle/>
                    <a:p>
                      <a:pPr marL="0" lvl="0" indent="0" algn="l" rtl="0">
                        <a:spcBef>
                          <a:spcPts val="0"/>
                        </a:spcBef>
                        <a:spcAft>
                          <a:spcPts val="0"/>
                        </a:spcAft>
                        <a:buNone/>
                      </a:pPr>
                      <a:r>
                        <a:rPr lang="sv" sz="1200" b="1"/>
                        <a:t>Thigh thrust</a:t>
                      </a:r>
                      <a:endParaRPr sz="1200" b="1"/>
                    </a:p>
                  </a:txBody>
                  <a:tcPr marL="91425" marR="91425" marT="91425" marB="91425"/>
                </a:tc>
                <a:extLst>
                  <a:ext uri="{0D108BD9-81ED-4DB2-BD59-A6C34878D82A}">
                    <a16:rowId xmlns:a16="http://schemas.microsoft.com/office/drawing/2014/main" val="10002"/>
                  </a:ext>
                </a:extLst>
              </a:tr>
              <a:tr h="390975">
                <a:tc>
                  <a:txBody>
                    <a:bodyPr/>
                    <a:lstStyle/>
                    <a:p>
                      <a:pPr marL="0" lvl="0" indent="0" algn="l" rtl="0">
                        <a:spcBef>
                          <a:spcPts val="0"/>
                        </a:spcBef>
                        <a:spcAft>
                          <a:spcPts val="0"/>
                        </a:spcAft>
                        <a:buClr>
                          <a:schemeClr val="dk1"/>
                        </a:buClr>
                        <a:buSzPts val="1100"/>
                        <a:buFont typeface="Arial"/>
                        <a:buNone/>
                      </a:pPr>
                      <a:r>
                        <a:rPr lang="sv" sz="1100" b="1">
                          <a:solidFill>
                            <a:schemeClr val="dk1"/>
                          </a:solidFill>
                        </a:rPr>
                        <a:t>Funktionella tester för ländrygg: Bäckenlyft och ryggliggande knälyft</a:t>
                      </a:r>
                      <a:endParaRPr sz="1100" b="1"/>
                    </a:p>
                  </a:txBody>
                  <a:tcPr marL="91425" marR="91425" marT="91425" marB="91425"/>
                </a:tc>
                <a:tc>
                  <a:txBody>
                    <a:bodyPr/>
                    <a:lstStyle/>
                    <a:p>
                      <a:pPr marL="0" lvl="0" indent="0" algn="l" rtl="0">
                        <a:spcBef>
                          <a:spcPts val="0"/>
                        </a:spcBef>
                        <a:spcAft>
                          <a:spcPts val="0"/>
                        </a:spcAft>
                        <a:buNone/>
                      </a:pPr>
                      <a:r>
                        <a:rPr lang="sv" sz="1200" b="1"/>
                        <a:t>Distraction test</a:t>
                      </a:r>
                      <a:endParaRPr sz="1200" b="1"/>
                    </a:p>
                  </a:txBody>
                  <a:tcPr marL="91425" marR="91425" marT="91425" marB="91425"/>
                </a:tc>
                <a:extLst>
                  <a:ext uri="{0D108BD9-81ED-4DB2-BD59-A6C34878D82A}">
                    <a16:rowId xmlns:a16="http://schemas.microsoft.com/office/drawing/2014/main" val="10003"/>
                  </a:ext>
                </a:extLst>
              </a:tr>
              <a:tr h="390975">
                <a:tc>
                  <a:txBody>
                    <a:bodyPr/>
                    <a:lstStyle/>
                    <a:p>
                      <a:pPr marL="0" lvl="0" indent="0" algn="l" rtl="0">
                        <a:spcBef>
                          <a:spcPts val="0"/>
                        </a:spcBef>
                        <a:spcAft>
                          <a:spcPts val="0"/>
                        </a:spcAft>
                        <a:buClr>
                          <a:schemeClr val="dk1"/>
                        </a:buClr>
                        <a:buSzPts val="1100"/>
                        <a:buFont typeface="Arial"/>
                        <a:buNone/>
                      </a:pPr>
                      <a:r>
                        <a:rPr lang="sv" sz="1100" b="1">
                          <a:solidFill>
                            <a:schemeClr val="dk1"/>
                          </a:solidFill>
                        </a:rPr>
                        <a:t>Springing</a:t>
                      </a:r>
                      <a:endParaRPr sz="1100" b="1">
                        <a:solidFill>
                          <a:schemeClr val="dk1"/>
                        </a:solidFill>
                      </a:endParaRPr>
                    </a:p>
                    <a:p>
                      <a:pPr marL="0" lvl="0" indent="0" algn="l" rtl="0">
                        <a:spcBef>
                          <a:spcPts val="0"/>
                        </a:spcBef>
                        <a:spcAft>
                          <a:spcPts val="0"/>
                        </a:spcAft>
                        <a:buNone/>
                      </a:pPr>
                      <a:endParaRPr sz="1100" b="1"/>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sv" sz="1200" b="1">
                          <a:solidFill>
                            <a:schemeClr val="dk1"/>
                          </a:solidFill>
                        </a:rPr>
                        <a:t>Palpation av SI-led</a:t>
                      </a:r>
                      <a:endParaRPr sz="1200" b="1">
                        <a:solidFill>
                          <a:schemeClr val="dk1"/>
                        </a:solidFill>
                      </a:endParaRPr>
                    </a:p>
                    <a:p>
                      <a:pPr marL="0" lvl="0" indent="0" algn="l" rtl="0">
                        <a:spcBef>
                          <a:spcPts val="0"/>
                        </a:spcBef>
                        <a:spcAft>
                          <a:spcPts val="0"/>
                        </a:spcAft>
                        <a:buNone/>
                      </a:pPr>
                      <a:endParaRPr sz="1200" b="1"/>
                    </a:p>
                  </a:txBody>
                  <a:tcPr marL="91425" marR="91425" marT="91425" marB="91425"/>
                </a:tc>
                <a:extLst>
                  <a:ext uri="{0D108BD9-81ED-4DB2-BD59-A6C34878D82A}">
                    <a16:rowId xmlns:a16="http://schemas.microsoft.com/office/drawing/2014/main" val="10004"/>
                  </a:ext>
                </a:extLst>
              </a:tr>
              <a:tr h="594000">
                <a:tc>
                  <a:txBody>
                    <a:bodyPr/>
                    <a:lstStyle/>
                    <a:p>
                      <a:pPr marL="0" lvl="0" indent="0" algn="l" rtl="0">
                        <a:spcBef>
                          <a:spcPts val="0"/>
                        </a:spcBef>
                        <a:spcAft>
                          <a:spcPts val="0"/>
                        </a:spcAft>
                        <a:buNone/>
                      </a:pPr>
                      <a:r>
                        <a:rPr lang="sv" sz="1100" b="1" dirty="0">
                          <a:solidFill>
                            <a:schemeClr val="bg1"/>
                          </a:solidFill>
                        </a:rPr>
                        <a:t>SLR</a:t>
                      </a:r>
                      <a:endParaRPr sz="1100" b="1" dirty="0">
                        <a:solidFill>
                          <a:schemeClr val="bg1"/>
                        </a:solidFill>
                      </a:endParaRPr>
                    </a:p>
                  </a:txBody>
                  <a:tcPr marL="91425" marR="91425" marT="91425" marB="91425">
                    <a:solidFill>
                      <a:schemeClr val="tx1"/>
                    </a:solidFill>
                  </a:tcPr>
                </a:tc>
                <a:tc>
                  <a:txBody>
                    <a:bodyPr/>
                    <a:lstStyle/>
                    <a:p>
                      <a:pPr marL="0" lvl="0" indent="0" algn="l" rtl="0">
                        <a:spcBef>
                          <a:spcPts val="0"/>
                        </a:spcBef>
                        <a:spcAft>
                          <a:spcPts val="0"/>
                        </a:spcAft>
                        <a:buNone/>
                      </a:pPr>
                      <a:endParaRPr sz="1200" b="1"/>
                    </a:p>
                  </a:txBody>
                  <a:tcPr marL="91425" marR="91425" marT="91425" marB="91425"/>
                </a:tc>
                <a:extLst>
                  <a:ext uri="{0D108BD9-81ED-4DB2-BD59-A6C34878D82A}">
                    <a16:rowId xmlns:a16="http://schemas.microsoft.com/office/drawing/2014/main" val="10005"/>
                  </a:ext>
                </a:extLst>
              </a:tr>
              <a:tr h="327300">
                <a:tc>
                  <a:txBody>
                    <a:bodyPr/>
                    <a:lstStyle/>
                    <a:p>
                      <a:pPr marL="0" lvl="0" indent="0" algn="l" rtl="0">
                        <a:spcBef>
                          <a:spcPts val="0"/>
                        </a:spcBef>
                        <a:spcAft>
                          <a:spcPts val="0"/>
                        </a:spcAft>
                        <a:buNone/>
                      </a:pPr>
                      <a:r>
                        <a:rPr lang="sv" sz="1100" b="1" dirty="0">
                          <a:solidFill>
                            <a:schemeClr val="bg1"/>
                          </a:solidFill>
                        </a:rPr>
                        <a:t>Sensibilitet</a:t>
                      </a:r>
                      <a:endParaRPr sz="1100" b="1" dirty="0">
                        <a:solidFill>
                          <a:schemeClr val="bg1"/>
                        </a:solidFill>
                      </a:endParaRPr>
                    </a:p>
                  </a:txBody>
                  <a:tcPr marL="91425" marR="91425" marT="91425" marB="91425">
                    <a:solidFill>
                      <a:schemeClr val="tx1"/>
                    </a:solidFill>
                  </a:tcPr>
                </a:tc>
                <a:tc>
                  <a:txBody>
                    <a:bodyPr/>
                    <a:lstStyle/>
                    <a:p>
                      <a:pPr marL="0" lvl="0" indent="0" algn="l" rtl="0">
                        <a:spcBef>
                          <a:spcPts val="0"/>
                        </a:spcBef>
                        <a:spcAft>
                          <a:spcPts val="0"/>
                        </a:spcAft>
                        <a:buNone/>
                      </a:pPr>
                      <a:endParaRPr sz="1200" dirty="0"/>
                    </a:p>
                  </a:txBody>
                  <a:tcPr marL="91425" marR="91425" marT="91425" marB="91425"/>
                </a:tc>
                <a:extLst>
                  <a:ext uri="{0D108BD9-81ED-4DB2-BD59-A6C34878D82A}">
                    <a16:rowId xmlns:a16="http://schemas.microsoft.com/office/drawing/2014/main" val="10006"/>
                  </a:ext>
                </a:extLst>
              </a:tr>
              <a:tr h="612300">
                <a:tc>
                  <a:txBody>
                    <a:bodyPr/>
                    <a:lstStyle/>
                    <a:p>
                      <a:pPr marL="0" lvl="0" indent="0" algn="l" rtl="0">
                        <a:spcBef>
                          <a:spcPts val="0"/>
                        </a:spcBef>
                        <a:spcAft>
                          <a:spcPts val="0"/>
                        </a:spcAft>
                        <a:buNone/>
                      </a:pPr>
                      <a:r>
                        <a:rPr lang="sv" sz="1100" b="1" u="sng" dirty="0">
                          <a:solidFill>
                            <a:schemeClr val="bg1"/>
                          </a:solidFill>
                        </a:rPr>
                        <a:t>Reflex</a:t>
                      </a:r>
                      <a:endParaRPr sz="1100" b="1" u="sng" dirty="0">
                        <a:solidFill>
                          <a:schemeClr val="bg1"/>
                        </a:solidFill>
                      </a:endParaRPr>
                    </a:p>
                    <a:p>
                      <a:pPr marL="0" lvl="0" indent="0" algn="l" rtl="0">
                        <a:spcBef>
                          <a:spcPts val="0"/>
                        </a:spcBef>
                        <a:spcAft>
                          <a:spcPts val="0"/>
                        </a:spcAft>
                        <a:buNone/>
                      </a:pPr>
                      <a:r>
                        <a:rPr lang="sv" sz="1100" b="1" dirty="0">
                          <a:solidFill>
                            <a:schemeClr val="bg1"/>
                          </a:solidFill>
                        </a:rPr>
                        <a:t>Patellar reflex (L3, L4)</a:t>
                      </a:r>
                      <a:endParaRPr sz="1100" b="1" dirty="0">
                        <a:solidFill>
                          <a:schemeClr val="bg1"/>
                        </a:solidFill>
                      </a:endParaRPr>
                    </a:p>
                    <a:p>
                      <a:pPr marL="0" lvl="0" indent="0" algn="l" rtl="0">
                        <a:spcBef>
                          <a:spcPts val="0"/>
                        </a:spcBef>
                        <a:spcAft>
                          <a:spcPts val="0"/>
                        </a:spcAft>
                        <a:buNone/>
                      </a:pPr>
                      <a:r>
                        <a:rPr lang="sv" sz="1100" b="1" dirty="0">
                          <a:solidFill>
                            <a:schemeClr val="bg1"/>
                          </a:solidFill>
                        </a:rPr>
                        <a:t>Achilles reflex (S1)</a:t>
                      </a:r>
                      <a:endParaRPr sz="1100" b="1" dirty="0">
                        <a:solidFill>
                          <a:schemeClr val="bg1"/>
                        </a:solidFill>
                      </a:endParaRPr>
                    </a:p>
                  </a:txBody>
                  <a:tcPr marL="91425" marR="91425" marT="91425" marB="91425">
                    <a:solidFill>
                      <a:schemeClr val="tx1"/>
                    </a:solidFill>
                  </a:tcPr>
                </a:tc>
                <a:tc>
                  <a:txBody>
                    <a:bodyPr/>
                    <a:lstStyle/>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7"/>
                  </a:ext>
                </a:extLst>
              </a:tr>
              <a:tr h="396200">
                <a:tc>
                  <a:txBody>
                    <a:bodyPr/>
                    <a:lstStyle/>
                    <a:p>
                      <a:pPr marL="0" lvl="0" indent="0" algn="l" rtl="0">
                        <a:spcBef>
                          <a:spcPts val="0"/>
                        </a:spcBef>
                        <a:spcAft>
                          <a:spcPts val="0"/>
                        </a:spcAft>
                        <a:buNone/>
                      </a:pPr>
                      <a:r>
                        <a:rPr lang="sv" sz="1100" b="1" u="sng" dirty="0">
                          <a:solidFill>
                            <a:schemeClr val="bg1"/>
                          </a:solidFill>
                        </a:rPr>
                        <a:t>Kraft</a:t>
                      </a:r>
                      <a:endParaRPr sz="1100" b="1" u="sng" dirty="0">
                        <a:solidFill>
                          <a:schemeClr val="bg1"/>
                        </a:solidFill>
                      </a:endParaRPr>
                    </a:p>
                    <a:p>
                      <a:pPr marL="0" lvl="0" indent="0" algn="l" rtl="0">
                        <a:spcBef>
                          <a:spcPts val="0"/>
                        </a:spcBef>
                        <a:spcAft>
                          <a:spcPts val="0"/>
                        </a:spcAft>
                        <a:buNone/>
                      </a:pPr>
                      <a:r>
                        <a:rPr lang="sv" sz="1100" b="1" dirty="0">
                          <a:solidFill>
                            <a:schemeClr val="bg1"/>
                          </a:solidFill>
                        </a:rPr>
                        <a:t>Höftflexion (L2)</a:t>
                      </a:r>
                      <a:endParaRPr sz="1100" b="1" dirty="0">
                        <a:solidFill>
                          <a:schemeClr val="bg1"/>
                        </a:solidFill>
                      </a:endParaRPr>
                    </a:p>
                    <a:p>
                      <a:pPr marL="0" lvl="0" indent="0" algn="l" rtl="0">
                        <a:spcBef>
                          <a:spcPts val="0"/>
                        </a:spcBef>
                        <a:spcAft>
                          <a:spcPts val="0"/>
                        </a:spcAft>
                        <a:buNone/>
                      </a:pPr>
                      <a:r>
                        <a:rPr lang="sv" sz="1100" b="1" dirty="0">
                          <a:solidFill>
                            <a:schemeClr val="bg1"/>
                          </a:solidFill>
                        </a:rPr>
                        <a:t>Knäextension (L3,L4)</a:t>
                      </a:r>
                      <a:endParaRPr sz="1100" b="1" dirty="0">
                        <a:solidFill>
                          <a:schemeClr val="bg1"/>
                        </a:solidFill>
                      </a:endParaRPr>
                    </a:p>
                    <a:p>
                      <a:pPr marL="0" lvl="0" indent="0" algn="l" rtl="0">
                        <a:spcBef>
                          <a:spcPts val="0"/>
                        </a:spcBef>
                        <a:spcAft>
                          <a:spcPts val="0"/>
                        </a:spcAft>
                        <a:buNone/>
                      </a:pPr>
                      <a:r>
                        <a:rPr lang="sv" sz="1100" b="1" dirty="0">
                          <a:solidFill>
                            <a:schemeClr val="bg1"/>
                          </a:solidFill>
                        </a:rPr>
                        <a:t>Stortåextension (L5)</a:t>
                      </a:r>
                      <a:endParaRPr sz="1100" b="1" dirty="0">
                        <a:solidFill>
                          <a:schemeClr val="bg1"/>
                        </a:solidFill>
                      </a:endParaRPr>
                    </a:p>
                    <a:p>
                      <a:pPr marL="0" lvl="0" indent="0" algn="l" rtl="0">
                        <a:spcBef>
                          <a:spcPts val="0"/>
                        </a:spcBef>
                        <a:spcAft>
                          <a:spcPts val="0"/>
                        </a:spcAft>
                        <a:buNone/>
                      </a:pPr>
                      <a:r>
                        <a:rPr lang="sv" sz="1100" b="1" dirty="0">
                          <a:solidFill>
                            <a:schemeClr val="bg1"/>
                          </a:solidFill>
                        </a:rPr>
                        <a:t>Plantarflexion (S1)</a:t>
                      </a:r>
                      <a:endParaRPr sz="1100" b="1" dirty="0">
                        <a:solidFill>
                          <a:schemeClr val="bg1"/>
                        </a:solidFill>
                      </a:endParaRPr>
                    </a:p>
                  </a:txBody>
                  <a:tcPr marL="91425" marR="91425" marT="91425" marB="91425">
                    <a:solidFill>
                      <a:schemeClr val="tx1"/>
                    </a:solidFill>
                  </a:tcPr>
                </a:tc>
                <a:tc>
                  <a:txBody>
                    <a:bodyPr/>
                    <a:lstStyle/>
                    <a:p>
                      <a:pPr marL="0" lvl="0" indent="0" algn="l" rtl="0">
                        <a:spcBef>
                          <a:spcPts val="0"/>
                        </a:spcBef>
                        <a:spcAft>
                          <a:spcPts val="0"/>
                        </a:spcAft>
                        <a:buNone/>
                      </a:pPr>
                      <a:endParaRPr sz="1200" dirty="0"/>
                    </a:p>
                  </a:txBody>
                  <a:tcPr marL="91425" marR="91425" marT="91425" marB="91425"/>
                </a:tc>
                <a:extLst>
                  <a:ext uri="{0D108BD9-81ED-4DB2-BD59-A6C34878D82A}">
                    <a16:rowId xmlns:a16="http://schemas.microsoft.com/office/drawing/2014/main" val="10008"/>
                  </a:ext>
                </a:extLst>
              </a:tr>
            </a:tbl>
          </a:graphicData>
        </a:graphic>
      </p:graphicFrame>
      <p:sp>
        <p:nvSpPr>
          <p:cNvPr id="121" name="Google Shape;121;p24"/>
          <p:cNvSpPr txBox="1"/>
          <p:nvPr/>
        </p:nvSpPr>
        <p:spPr>
          <a:xfrm>
            <a:off x="6454150" y="4554000"/>
            <a:ext cx="2543400" cy="58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b="1" dirty="0">
                <a:solidFill>
                  <a:schemeClr val="bg1"/>
                </a:solidFill>
                <a:highlight>
                  <a:srgbClr val="000000"/>
                </a:highlight>
              </a:rPr>
              <a:t>*Vid neurologiska symptom</a:t>
            </a:r>
            <a:endParaRPr b="1" dirty="0">
              <a:solidFill>
                <a:schemeClr val="bg1"/>
              </a:solidFill>
              <a:highlight>
                <a:srgbClr val="000000"/>
              </a:highlight>
            </a:endParaRPr>
          </a:p>
        </p:txBody>
      </p:sp>
      <p:pic>
        <p:nvPicPr>
          <p:cNvPr id="122" name="Google Shape;122;p24" descr="dermatomes lower limb - Google Search"/>
          <p:cNvPicPr preferRelativeResize="0"/>
          <p:nvPr/>
        </p:nvPicPr>
        <p:blipFill>
          <a:blip r:embed="rId3">
            <a:alphaModFix/>
          </a:blip>
          <a:stretch>
            <a:fillRect/>
          </a:stretch>
        </p:blipFill>
        <p:spPr>
          <a:xfrm>
            <a:off x="6507100" y="99150"/>
            <a:ext cx="2490450" cy="4390550"/>
          </a:xfrm>
          <a:prstGeom prst="rect">
            <a:avLst/>
          </a:prstGeom>
          <a:noFill/>
          <a:ln>
            <a:noFill/>
          </a:ln>
        </p:spPr>
      </p:pic>
    </p:spTree>
    <p:extLst>
      <p:ext uri="{BB962C8B-B14F-4D97-AF65-F5344CB8AC3E}">
        <p14:creationId xmlns:p14="http://schemas.microsoft.com/office/powerpoint/2010/main" val="3814085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Funktionella tester för ländrygg</a:t>
            </a:r>
            <a:endParaRPr/>
          </a:p>
        </p:txBody>
      </p:sp>
      <p:sp>
        <p:nvSpPr>
          <p:cNvPr id="128" name="Google Shape;128;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AutoNum type="arabicPeriod"/>
            </a:pPr>
            <a:r>
              <a:rPr lang="sv" sz="1500"/>
              <a:t>Bäckenlyft</a:t>
            </a:r>
            <a:endParaRPr sz="1500"/>
          </a:p>
          <a:p>
            <a:pPr marL="457200" lvl="0" indent="-323850" algn="l" rtl="0">
              <a:spcBef>
                <a:spcPts val="0"/>
              </a:spcBef>
              <a:spcAft>
                <a:spcPts val="0"/>
              </a:spcAft>
              <a:buSzPts val="1500"/>
              <a:buChar char="-"/>
            </a:pPr>
            <a:r>
              <a:rPr lang="sv" sz="1500"/>
              <a:t>Bäckenlyft är en mycket basal rörelse och är denna rörelse inskränkt pga smärta är det ett tecken på en svår ryggsmärta</a:t>
            </a:r>
            <a:endParaRPr sz="1500"/>
          </a:p>
          <a:p>
            <a:pPr marL="0" lvl="0" indent="0" algn="l" rtl="0">
              <a:spcBef>
                <a:spcPts val="1600"/>
              </a:spcBef>
              <a:spcAft>
                <a:spcPts val="0"/>
              </a:spcAft>
              <a:buNone/>
            </a:pPr>
            <a:endParaRPr sz="1500"/>
          </a:p>
          <a:p>
            <a:pPr marL="457200" lvl="0" indent="-323850" algn="l" rtl="0">
              <a:spcBef>
                <a:spcPts val="1600"/>
              </a:spcBef>
              <a:spcAft>
                <a:spcPts val="0"/>
              </a:spcAft>
              <a:buSzPts val="1500"/>
              <a:buAutoNum type="arabicPeriod"/>
            </a:pPr>
            <a:r>
              <a:rPr lang="sv" sz="1500"/>
              <a:t>Ryggliggande knälyft</a:t>
            </a:r>
            <a:endParaRPr sz="1500"/>
          </a:p>
          <a:p>
            <a:pPr marL="457200" lvl="0" indent="-323850" algn="l" rtl="0">
              <a:spcBef>
                <a:spcPts val="0"/>
              </a:spcBef>
              <a:spcAft>
                <a:spcPts val="0"/>
              </a:spcAft>
              <a:buSzPts val="1500"/>
              <a:buChar char="-"/>
            </a:pPr>
            <a:r>
              <a:rPr lang="sv" sz="1500"/>
              <a:t>Ryggliggande knälyft med böjda knän, vid provokation av smärta svår ryggsmärta</a:t>
            </a:r>
            <a:endParaRPr sz="1500"/>
          </a:p>
          <a:p>
            <a:pPr marL="457200" lvl="0" indent="-323850" algn="l" rtl="0">
              <a:spcBef>
                <a:spcPts val="0"/>
              </a:spcBef>
              <a:spcAft>
                <a:spcPts val="0"/>
              </a:spcAft>
              <a:buSzPts val="1500"/>
              <a:buChar char="-"/>
            </a:pPr>
            <a:r>
              <a:rPr lang="sv" sz="1500"/>
              <a:t>Ryggliggande knälyft med raka knän som provocerar smärta, medelsvår ryggsmärta</a:t>
            </a:r>
            <a:endParaRPr sz="1500"/>
          </a:p>
          <a:p>
            <a:pPr marL="457200" lvl="0" indent="-323850" algn="l" rtl="0">
              <a:spcBef>
                <a:spcPts val="0"/>
              </a:spcBef>
              <a:spcAft>
                <a:spcPts val="0"/>
              </a:spcAft>
              <a:buSzPts val="1500"/>
              <a:buChar char="-"/>
            </a:pPr>
            <a:r>
              <a:rPr lang="sv" sz="1500"/>
              <a:t>Ryggliggande knälyft med raka knän som inte provocerar smärta, pat har relativt god förmåga att belasta ländryggen.</a:t>
            </a:r>
            <a:endParaRPr sz="1500"/>
          </a:p>
        </p:txBody>
      </p:sp>
      <p:pic>
        <p:nvPicPr>
          <p:cNvPr id="129" name="Google Shape;129;p25"/>
          <p:cNvPicPr preferRelativeResize="0"/>
          <p:nvPr/>
        </p:nvPicPr>
        <p:blipFill>
          <a:blip r:embed="rId3">
            <a:alphaModFix/>
          </a:blip>
          <a:stretch>
            <a:fillRect/>
          </a:stretch>
        </p:blipFill>
        <p:spPr>
          <a:xfrm>
            <a:off x="4572001" y="1756563"/>
            <a:ext cx="1555350" cy="1267450"/>
          </a:xfrm>
          <a:prstGeom prst="rect">
            <a:avLst/>
          </a:prstGeom>
          <a:noFill/>
          <a:ln>
            <a:noFill/>
          </a:ln>
        </p:spPr>
      </p:pic>
      <p:pic>
        <p:nvPicPr>
          <p:cNvPr id="130" name="Google Shape;130;p25"/>
          <p:cNvPicPr preferRelativeResize="0"/>
          <p:nvPr/>
        </p:nvPicPr>
        <p:blipFill>
          <a:blip r:embed="rId4">
            <a:alphaModFix/>
          </a:blip>
          <a:stretch>
            <a:fillRect/>
          </a:stretch>
        </p:blipFill>
        <p:spPr>
          <a:xfrm>
            <a:off x="4848050" y="3762850"/>
            <a:ext cx="1462797" cy="1267450"/>
          </a:xfrm>
          <a:prstGeom prst="rect">
            <a:avLst/>
          </a:prstGeom>
          <a:noFill/>
          <a:ln>
            <a:noFill/>
          </a:ln>
        </p:spPr>
      </p:pic>
    </p:spTree>
    <p:extLst>
      <p:ext uri="{BB962C8B-B14F-4D97-AF65-F5344CB8AC3E}">
        <p14:creationId xmlns:p14="http://schemas.microsoft.com/office/powerpoint/2010/main" val="3850434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6"/>
          <p:cNvSpPr txBox="1">
            <a:spLocks noGrp="1"/>
          </p:cNvSpPr>
          <p:nvPr>
            <p:ph type="body" idx="1"/>
          </p:nvPr>
        </p:nvSpPr>
        <p:spPr>
          <a:xfrm>
            <a:off x="340000" y="33885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b="1"/>
          </a:p>
          <a:p>
            <a:pPr marL="0" lvl="0" indent="0" algn="l" rtl="0">
              <a:spcBef>
                <a:spcPts val="1600"/>
              </a:spcBef>
              <a:spcAft>
                <a:spcPts val="0"/>
              </a:spcAft>
              <a:buNone/>
            </a:pPr>
            <a:endParaRPr/>
          </a:p>
          <a:p>
            <a:pPr marL="457200" lvl="0" indent="-342900" algn="l" rtl="0">
              <a:spcBef>
                <a:spcPts val="1600"/>
              </a:spcBef>
              <a:spcAft>
                <a:spcPts val="0"/>
              </a:spcAft>
              <a:buSzPts val="1800"/>
              <a:buAutoNum type="arabicPeriod"/>
            </a:pPr>
            <a:r>
              <a:rPr lang="sv"/>
              <a:t>Aktiv rörlighet</a:t>
            </a:r>
            <a:endParaRPr/>
          </a:p>
          <a:p>
            <a:pPr marL="457200" lvl="0" indent="-342900" algn="l" rtl="0">
              <a:spcBef>
                <a:spcPts val="0"/>
              </a:spcBef>
              <a:spcAft>
                <a:spcPts val="0"/>
              </a:spcAft>
              <a:buSzPts val="1800"/>
              <a:buAutoNum type="arabicPeriod"/>
            </a:pPr>
            <a:r>
              <a:rPr lang="sv"/>
              <a:t>Foramen kompression</a:t>
            </a:r>
            <a:endParaRPr/>
          </a:p>
          <a:p>
            <a:pPr marL="457200" lvl="0" indent="-342900" algn="l" rtl="0">
              <a:spcBef>
                <a:spcPts val="0"/>
              </a:spcBef>
              <a:spcAft>
                <a:spcPts val="0"/>
              </a:spcAft>
              <a:buSzPts val="1800"/>
              <a:buAutoNum type="arabicPeriod"/>
            </a:pPr>
            <a:r>
              <a:rPr lang="sv"/>
              <a:t>Bedömning av ryggfunktion bäckenlyft och ryggliggande benlyft</a:t>
            </a:r>
            <a:endParaRPr/>
          </a:p>
          <a:p>
            <a:pPr marL="457200" lvl="0" indent="-342900" algn="l" rtl="0">
              <a:spcBef>
                <a:spcPts val="0"/>
              </a:spcBef>
              <a:spcAft>
                <a:spcPts val="0"/>
              </a:spcAft>
              <a:buSzPts val="1800"/>
              <a:buAutoNum type="arabicPeriod"/>
            </a:pPr>
            <a:r>
              <a:rPr lang="sv"/>
              <a:t>Springing</a:t>
            </a:r>
            <a:endParaRPr/>
          </a:p>
          <a:p>
            <a:pPr marL="0" lvl="0" indent="0" algn="l" rtl="0">
              <a:spcBef>
                <a:spcPts val="1600"/>
              </a:spcBef>
              <a:spcAft>
                <a:spcPts val="0"/>
              </a:spcAft>
              <a:buNone/>
            </a:pPr>
            <a:r>
              <a:rPr lang="sv"/>
              <a:t>5. Neurologiska tester</a:t>
            </a:r>
            <a:endParaRPr/>
          </a:p>
          <a:p>
            <a:pPr marL="0" lvl="0" indent="0" algn="l" rtl="0">
              <a:spcBef>
                <a:spcPts val="1600"/>
              </a:spcBef>
              <a:spcAft>
                <a:spcPts val="1600"/>
              </a:spcAft>
              <a:buNone/>
            </a:pPr>
            <a:r>
              <a:rPr lang="sv"/>
              <a:t>6. Vid behov bäckenledstester</a:t>
            </a:r>
            <a:endParaRPr/>
          </a:p>
        </p:txBody>
      </p:sp>
    </p:spTree>
    <p:extLst>
      <p:ext uri="{BB962C8B-B14F-4D97-AF65-F5344CB8AC3E}">
        <p14:creationId xmlns:p14="http://schemas.microsoft.com/office/powerpoint/2010/main" val="4069430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Smärta ländrygg/höft samt tillägg neurologiska symptom, som vid föregående men tillägg av neurologiska tester</a:t>
            </a:r>
            <a:endParaRPr/>
          </a:p>
        </p:txBody>
      </p:sp>
      <p:sp>
        <p:nvSpPr>
          <p:cNvPr id="141" name="Google Shape;141;p27"/>
          <p:cNvSpPr txBox="1">
            <a:spLocks noGrp="1"/>
          </p:cNvSpPr>
          <p:nvPr>
            <p:ph type="body" idx="1"/>
          </p:nvPr>
        </p:nvSpPr>
        <p:spPr>
          <a:xfrm>
            <a:off x="311700" y="169172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7. SLR</a:t>
            </a:r>
            <a:endParaRPr/>
          </a:p>
          <a:p>
            <a:pPr marL="0" lvl="0" indent="0" algn="l" rtl="0">
              <a:spcBef>
                <a:spcPts val="1600"/>
              </a:spcBef>
              <a:spcAft>
                <a:spcPts val="0"/>
              </a:spcAft>
              <a:buNone/>
            </a:pPr>
            <a:r>
              <a:rPr lang="sv"/>
              <a:t>8. Sensibilitet</a:t>
            </a:r>
            <a:endParaRPr/>
          </a:p>
          <a:p>
            <a:pPr marL="0" lvl="0" indent="0" algn="l" rtl="0">
              <a:spcBef>
                <a:spcPts val="1600"/>
              </a:spcBef>
              <a:spcAft>
                <a:spcPts val="0"/>
              </a:spcAft>
              <a:buNone/>
            </a:pPr>
            <a:r>
              <a:rPr lang="sv"/>
              <a:t>9. Kraft höftflexion</a:t>
            </a:r>
            <a:endParaRPr/>
          </a:p>
          <a:p>
            <a:pPr marL="0" lvl="0" indent="0" algn="l" rtl="0">
              <a:spcBef>
                <a:spcPts val="1600"/>
              </a:spcBef>
              <a:spcAft>
                <a:spcPts val="0"/>
              </a:spcAft>
              <a:buNone/>
            </a:pPr>
            <a:r>
              <a:rPr lang="sv"/>
              <a:t>10. Kraft quadriceps</a:t>
            </a:r>
            <a:endParaRPr/>
          </a:p>
          <a:p>
            <a:pPr marL="0" lvl="0" indent="0" algn="l" rtl="0">
              <a:spcBef>
                <a:spcPts val="1600"/>
              </a:spcBef>
              <a:spcAft>
                <a:spcPts val="0"/>
              </a:spcAft>
              <a:buNone/>
            </a:pPr>
            <a:r>
              <a:rPr lang="sv"/>
              <a:t>11. Kraft dorsalflexion fot och extension hallucis</a:t>
            </a:r>
            <a:endParaRPr/>
          </a:p>
          <a:p>
            <a:pPr marL="0" lvl="0" indent="0" algn="l" rtl="0">
              <a:spcBef>
                <a:spcPts val="1600"/>
              </a:spcBef>
              <a:spcAft>
                <a:spcPts val="0"/>
              </a:spcAft>
              <a:buNone/>
            </a:pPr>
            <a:r>
              <a:rPr lang="sv"/>
              <a:t>12. Kraft hamstrings</a:t>
            </a:r>
            <a:endParaRPr/>
          </a:p>
          <a:p>
            <a:pPr marL="0" lvl="0" indent="0" algn="l" rtl="0">
              <a:spcBef>
                <a:spcPts val="1600"/>
              </a:spcBef>
              <a:spcAft>
                <a:spcPts val="1600"/>
              </a:spcAft>
              <a:buNone/>
            </a:pPr>
            <a:r>
              <a:rPr lang="sv"/>
              <a:t>13. Patellarreflex och achillesreflex (tillägg av babinski vid behov)</a:t>
            </a:r>
            <a:endParaRPr/>
          </a:p>
        </p:txBody>
      </p:sp>
    </p:spTree>
    <p:extLst>
      <p:ext uri="{BB962C8B-B14F-4D97-AF65-F5344CB8AC3E}">
        <p14:creationId xmlns:p14="http://schemas.microsoft.com/office/powerpoint/2010/main" val="3388350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title"/>
          </p:nvPr>
        </p:nvSpPr>
        <p:spPr>
          <a:xfrm>
            <a:off x="311700" y="183250"/>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sv" sz="5200" dirty="0"/>
              <a:t>Halsrygg - Diagnoser</a:t>
            </a:r>
            <a:endParaRPr sz="5200" dirty="0"/>
          </a:p>
          <a:p>
            <a:pPr marL="0" lvl="0" indent="0" algn="l" rtl="0">
              <a:spcBef>
                <a:spcPts val="0"/>
              </a:spcBef>
              <a:spcAft>
                <a:spcPts val="0"/>
              </a:spcAft>
              <a:buNone/>
            </a:pPr>
            <a:endParaRPr dirty="0"/>
          </a:p>
        </p:txBody>
      </p:sp>
      <p:sp>
        <p:nvSpPr>
          <p:cNvPr id="147" name="Google Shape;147;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38000"/>
              </a:lnSpc>
              <a:spcBef>
                <a:spcPts val="0"/>
              </a:spcBef>
              <a:spcAft>
                <a:spcPts val="0"/>
              </a:spcAft>
              <a:buClr>
                <a:schemeClr val="dk1"/>
              </a:buClr>
              <a:buSzPts val="1100"/>
              <a:buFont typeface="Arial"/>
              <a:buNone/>
            </a:pPr>
            <a:r>
              <a:rPr lang="sv" dirty="0"/>
              <a:t>“Nackspärr” (Torticollis acuta)</a:t>
            </a:r>
            <a:endParaRPr dirty="0"/>
          </a:p>
          <a:p>
            <a:pPr marL="0" lvl="0" indent="0" algn="l" rtl="0">
              <a:lnSpc>
                <a:spcPct val="138000"/>
              </a:lnSpc>
              <a:spcBef>
                <a:spcPts val="1600"/>
              </a:spcBef>
              <a:spcAft>
                <a:spcPts val="0"/>
              </a:spcAft>
              <a:buClr>
                <a:schemeClr val="dk1"/>
              </a:buClr>
              <a:buSzPts val="1100"/>
              <a:buFont typeface="Arial"/>
              <a:buNone/>
            </a:pPr>
            <a:r>
              <a:rPr lang="sv" dirty="0"/>
              <a:t>Diskbråck, diskbuktning</a:t>
            </a:r>
            <a:endParaRPr dirty="0"/>
          </a:p>
          <a:p>
            <a:pPr marL="0" lvl="0" indent="0" algn="l" rtl="0">
              <a:lnSpc>
                <a:spcPct val="138000"/>
              </a:lnSpc>
              <a:spcBef>
                <a:spcPts val="1600"/>
              </a:spcBef>
              <a:spcAft>
                <a:spcPts val="0"/>
              </a:spcAft>
              <a:buClr>
                <a:schemeClr val="dk1"/>
              </a:buClr>
              <a:buSzPts val="1100"/>
              <a:buFont typeface="Arial"/>
              <a:buNone/>
            </a:pPr>
            <a:r>
              <a:rPr lang="sv" dirty="0"/>
              <a:t>Spondylos</a:t>
            </a:r>
            <a:endParaRPr dirty="0"/>
          </a:p>
          <a:p>
            <a:pPr marL="0" lvl="0" indent="0" algn="l" rtl="0">
              <a:lnSpc>
                <a:spcPct val="138000"/>
              </a:lnSpc>
              <a:spcBef>
                <a:spcPts val="1600"/>
              </a:spcBef>
              <a:spcAft>
                <a:spcPts val="0"/>
              </a:spcAft>
              <a:buClr>
                <a:schemeClr val="dk1"/>
              </a:buClr>
              <a:buSzPts val="1100"/>
              <a:buFont typeface="Arial"/>
              <a:buNone/>
            </a:pPr>
            <a:r>
              <a:rPr lang="sv" dirty="0"/>
              <a:t>Spinalstenos</a:t>
            </a:r>
            <a:endParaRPr dirty="0"/>
          </a:p>
          <a:p>
            <a:pPr marL="0" lvl="0" indent="0" algn="l" rtl="0">
              <a:lnSpc>
                <a:spcPct val="138000"/>
              </a:lnSpc>
              <a:spcBef>
                <a:spcPts val="1600"/>
              </a:spcBef>
              <a:spcAft>
                <a:spcPts val="0"/>
              </a:spcAft>
              <a:buClr>
                <a:schemeClr val="dk1"/>
              </a:buClr>
              <a:buSzPts val="1100"/>
              <a:buFont typeface="Arial"/>
              <a:buNone/>
            </a:pPr>
            <a:r>
              <a:rPr lang="sv" dirty="0"/>
              <a:t>Kort om Whiplash</a:t>
            </a:r>
            <a:endParaRPr dirty="0"/>
          </a:p>
          <a:p>
            <a:pPr marL="0" lvl="0" indent="0" algn="l" rtl="0">
              <a:lnSpc>
                <a:spcPct val="138000"/>
              </a:lnSpc>
              <a:spcBef>
                <a:spcPts val="1600"/>
              </a:spcBef>
              <a:spcAft>
                <a:spcPts val="0"/>
              </a:spcAft>
              <a:buClr>
                <a:schemeClr val="dk1"/>
              </a:buClr>
              <a:buSzPts val="1100"/>
              <a:buFont typeface="Arial"/>
              <a:buNone/>
            </a:pPr>
            <a:r>
              <a:rPr lang="sv" dirty="0"/>
              <a:t>Kristallsjuka</a:t>
            </a:r>
            <a:endParaRPr dirty="0"/>
          </a:p>
          <a:p>
            <a:pPr marL="0" lvl="0" indent="0" algn="l" rtl="0">
              <a:lnSpc>
                <a:spcPct val="138000"/>
              </a:lnSpc>
              <a:spcBef>
                <a:spcPts val="1600"/>
              </a:spcBef>
              <a:spcAft>
                <a:spcPts val="0"/>
              </a:spcAft>
              <a:buClr>
                <a:schemeClr val="dk1"/>
              </a:buClr>
              <a:buSzPts val="1100"/>
              <a:buFont typeface="Arial"/>
              <a:buNone/>
            </a:pPr>
            <a:r>
              <a:rPr lang="sv" dirty="0"/>
              <a:t>myalgi relaterad till psykisk ohälsa</a:t>
            </a:r>
            <a:endParaRPr dirty="0"/>
          </a:p>
          <a:p>
            <a:pPr marL="0" lvl="0" indent="0" algn="l" rtl="0">
              <a:spcBef>
                <a:spcPts val="1600"/>
              </a:spcBef>
              <a:spcAft>
                <a:spcPts val="0"/>
              </a:spcAft>
              <a:buClr>
                <a:schemeClr val="dk1"/>
              </a:buClr>
              <a:buSzPts val="1100"/>
              <a:buFont typeface="Arial"/>
              <a:buNone/>
            </a:pPr>
            <a:endParaRPr sz="1100" dirty="0">
              <a:solidFill>
                <a:schemeClr val="dk1"/>
              </a:solidFill>
            </a:endParaRPr>
          </a:p>
          <a:p>
            <a:pPr marL="0" lvl="0" indent="0" algn="ctr" rtl="0">
              <a:lnSpc>
                <a:spcPct val="100000"/>
              </a:lnSpc>
              <a:spcBef>
                <a:spcPts val="0"/>
              </a:spcBef>
              <a:spcAft>
                <a:spcPts val="0"/>
              </a:spcAft>
              <a:buClr>
                <a:schemeClr val="dk1"/>
              </a:buClr>
              <a:buSzPts val="1100"/>
              <a:buFont typeface="Arial"/>
              <a:buNone/>
            </a:pPr>
            <a:endParaRPr sz="1100" dirty="0">
              <a:solidFill>
                <a:schemeClr val="dk1"/>
              </a:solidFill>
            </a:endParaRPr>
          </a:p>
          <a:p>
            <a:pPr marL="0" lvl="0" indent="0" algn="ctr" rtl="0">
              <a:lnSpc>
                <a:spcPct val="100000"/>
              </a:lnSpc>
              <a:spcBef>
                <a:spcPts val="0"/>
              </a:spcBef>
              <a:spcAft>
                <a:spcPts val="0"/>
              </a:spcAft>
              <a:buClr>
                <a:schemeClr val="dk1"/>
              </a:buClr>
              <a:buSzPts val="1100"/>
              <a:buFont typeface="Arial"/>
              <a:buNone/>
            </a:pPr>
            <a:endParaRPr sz="1100" dirty="0">
              <a:solidFill>
                <a:schemeClr val="dk1"/>
              </a:solidFill>
            </a:endParaRPr>
          </a:p>
          <a:p>
            <a:pPr marL="0" lvl="0" indent="0" algn="ctr" rtl="0">
              <a:lnSpc>
                <a:spcPct val="100000"/>
              </a:lnSpc>
              <a:spcBef>
                <a:spcPts val="0"/>
              </a:spcBef>
              <a:spcAft>
                <a:spcPts val="0"/>
              </a:spcAft>
              <a:buClr>
                <a:schemeClr val="dk1"/>
              </a:buClr>
              <a:buSzPts val="1100"/>
              <a:buFont typeface="Arial"/>
              <a:buNone/>
            </a:pPr>
            <a:endParaRPr sz="1100" dirty="0">
              <a:solidFill>
                <a:schemeClr val="dk1"/>
              </a:solidFill>
            </a:endParaRPr>
          </a:p>
          <a:p>
            <a:pPr marL="0" lvl="0" indent="0" algn="ctr" rtl="0">
              <a:lnSpc>
                <a:spcPct val="100000"/>
              </a:lnSpc>
              <a:spcBef>
                <a:spcPts val="0"/>
              </a:spcBef>
              <a:spcAft>
                <a:spcPts val="0"/>
              </a:spcAft>
              <a:buClr>
                <a:schemeClr val="dk1"/>
              </a:buClr>
              <a:buSzPts val="1100"/>
              <a:buFont typeface="Arial"/>
              <a:buNone/>
            </a:pPr>
            <a:endParaRPr sz="1100" dirty="0">
              <a:solidFill>
                <a:schemeClr val="dk1"/>
              </a:solidFill>
            </a:endParaRPr>
          </a:p>
          <a:p>
            <a:pPr marL="0" lvl="0" indent="0" algn="ctr" rtl="0">
              <a:lnSpc>
                <a:spcPct val="100000"/>
              </a:lnSpc>
              <a:spcBef>
                <a:spcPts val="0"/>
              </a:spcBef>
              <a:spcAft>
                <a:spcPts val="0"/>
              </a:spcAft>
              <a:buClr>
                <a:schemeClr val="dk1"/>
              </a:buClr>
              <a:buSzPts val="1100"/>
              <a:buFont typeface="Arial"/>
              <a:buNone/>
            </a:pPr>
            <a:endParaRPr sz="2800" dirty="0"/>
          </a:p>
          <a:p>
            <a:pPr marL="0" lvl="0" indent="0" algn="l" rtl="0">
              <a:spcBef>
                <a:spcPts val="0"/>
              </a:spcBef>
              <a:spcAft>
                <a:spcPts val="0"/>
              </a:spcAft>
              <a:buNone/>
            </a:pPr>
            <a:endParaRPr dirty="0"/>
          </a:p>
          <a:p>
            <a:pPr marL="0" lvl="0" indent="0" algn="l" rtl="0">
              <a:spcBef>
                <a:spcPts val="1600"/>
              </a:spcBef>
              <a:spcAft>
                <a:spcPts val="1600"/>
              </a:spcAft>
              <a:buNone/>
            </a:pPr>
            <a:endParaRPr dirty="0"/>
          </a:p>
        </p:txBody>
      </p:sp>
    </p:spTree>
    <p:extLst>
      <p:ext uri="{BB962C8B-B14F-4D97-AF65-F5344CB8AC3E}">
        <p14:creationId xmlns:p14="http://schemas.microsoft.com/office/powerpoint/2010/main" val="272697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sv" sz="5200"/>
              <a:t>Patientfall nacke</a:t>
            </a:r>
            <a:endParaRPr sz="5200"/>
          </a:p>
          <a:p>
            <a:pPr marL="0" lvl="0" indent="0" algn="l" rtl="0">
              <a:spcBef>
                <a:spcPts val="0"/>
              </a:spcBef>
              <a:spcAft>
                <a:spcPts val="0"/>
              </a:spcAft>
              <a:buNone/>
            </a:pPr>
            <a:endParaRPr/>
          </a:p>
        </p:txBody>
      </p:sp>
      <p:sp>
        <p:nvSpPr>
          <p:cNvPr id="153" name="Google Shape;153;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sv" sz="2000" dirty="0"/>
              <a:t>67 årig man med långvarig nackproblematik sedan 15 år tillbaka. Inget tidigare trauma i bakgrund. Upplever nedsatt rörlighet i nacke samt smärta vid rörelse. Svårt att backa med bilen då han inte kan rotera nacken. Sedan 12 veckor tillbaka även upplevt utstrålande smärta i höger arm och underarm. Problematiskt med nattlig värk.</a:t>
            </a:r>
            <a:endParaRPr sz="2000" dirty="0"/>
          </a:p>
          <a:p>
            <a:pPr marL="0" indent="0">
              <a:spcAft>
                <a:spcPts val="1600"/>
              </a:spcAft>
              <a:buNone/>
            </a:pPr>
            <a:endParaRPr lang="sv-SE" dirty="0"/>
          </a:p>
          <a:p>
            <a:pPr marL="285750" indent="-285750">
              <a:spcAft>
                <a:spcPts val="1600"/>
              </a:spcAft>
            </a:pPr>
            <a:r>
              <a:rPr lang="sv-SE" dirty="0"/>
              <a:t>Vad mer vill vi veta?</a:t>
            </a:r>
          </a:p>
          <a:p>
            <a:pPr marL="285750" indent="-285750">
              <a:spcAft>
                <a:spcPts val="1600"/>
              </a:spcAft>
            </a:pPr>
            <a:r>
              <a:rPr lang="sv-SE" dirty="0"/>
              <a:t>Vilka tester är lämpliga?</a:t>
            </a:r>
            <a:endParaRPr dirty="0"/>
          </a:p>
        </p:txBody>
      </p:sp>
    </p:spTree>
    <p:extLst>
      <p:ext uri="{BB962C8B-B14F-4D97-AF65-F5344CB8AC3E}">
        <p14:creationId xmlns:p14="http://schemas.microsoft.com/office/powerpoint/2010/main" val="3345683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0" y="-177675"/>
            <a:ext cx="8520600" cy="106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Patientfall</a:t>
            </a:r>
            <a:endParaRPr/>
          </a:p>
        </p:txBody>
      </p:sp>
      <p:sp>
        <p:nvSpPr>
          <p:cNvPr id="61" name="Google Shape;61;p14"/>
          <p:cNvSpPr txBox="1">
            <a:spLocks noGrp="1"/>
          </p:cNvSpPr>
          <p:nvPr>
            <p:ph type="subTitle" idx="1"/>
          </p:nvPr>
        </p:nvSpPr>
        <p:spPr>
          <a:xfrm>
            <a:off x="426750" y="780900"/>
            <a:ext cx="8520600" cy="382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SE" sz="2000" dirty="0"/>
              <a:t>40 årig man som fick smärthugg i ländryggen i samband med att han lyfte bakänden på skotern som kört fast i lössnö för en vecka sedan. Historik av lumbago tidigare, men nu beskriver han utstrålande smärta hö ben och utsida fot. Svårt att sitta och undviker bilkörning. Dras med förkylning och beskriver en smärta vid </a:t>
            </a:r>
            <a:r>
              <a:rPr lang="sv-SE" sz="2000" dirty="0" err="1"/>
              <a:t>host</a:t>
            </a:r>
            <a:r>
              <a:rPr lang="sv-SE" sz="2000" dirty="0"/>
              <a:t>/nysningar.</a:t>
            </a:r>
            <a:endParaRPr sz="2000" dirty="0"/>
          </a:p>
          <a:p>
            <a:pPr marL="0" lvl="0" indent="0" algn="l" rtl="0">
              <a:spcBef>
                <a:spcPts val="0"/>
              </a:spcBef>
              <a:spcAft>
                <a:spcPts val="0"/>
              </a:spcAft>
              <a:buClr>
                <a:schemeClr val="dk1"/>
              </a:buClr>
              <a:buSzPts val="1100"/>
              <a:buFont typeface="Arial"/>
              <a:buNone/>
            </a:pPr>
            <a:r>
              <a:rPr lang="sv" sz="1800" b="1" u="sng" dirty="0"/>
              <a:t>Kliniska tester </a:t>
            </a:r>
            <a:endParaRPr sz="1800" b="1" u="sng" dirty="0"/>
          </a:p>
          <a:p>
            <a:pPr marL="0" lvl="0" indent="0" algn="l" rtl="0">
              <a:spcBef>
                <a:spcPts val="0"/>
              </a:spcBef>
              <a:spcAft>
                <a:spcPts val="0"/>
              </a:spcAft>
              <a:buClr>
                <a:schemeClr val="dk1"/>
              </a:buClr>
              <a:buSzPts val="1100"/>
              <a:buFont typeface="Arial"/>
              <a:buNone/>
            </a:pPr>
            <a:r>
              <a:rPr lang="sv" sz="1800" dirty="0"/>
              <a:t>Flexion, mycket begränsad med utstrålning i hö ben</a:t>
            </a:r>
            <a:endParaRPr sz="1800" dirty="0"/>
          </a:p>
          <a:p>
            <a:pPr marL="0" lvl="0" indent="0" algn="l" rtl="0">
              <a:spcBef>
                <a:spcPts val="0"/>
              </a:spcBef>
              <a:spcAft>
                <a:spcPts val="0"/>
              </a:spcAft>
              <a:buClr>
                <a:schemeClr val="dk1"/>
              </a:buClr>
              <a:buSzPts val="1100"/>
              <a:buFont typeface="Arial"/>
              <a:buNone/>
            </a:pPr>
            <a:r>
              <a:rPr lang="sv" sz="1800" dirty="0"/>
              <a:t>Extension, begränsad med utstrålning till hö trochanter område</a:t>
            </a:r>
            <a:endParaRPr sz="1800" dirty="0"/>
          </a:p>
          <a:p>
            <a:pPr marL="0" lvl="0" indent="0" algn="l" rtl="0">
              <a:spcBef>
                <a:spcPts val="0"/>
              </a:spcBef>
              <a:spcAft>
                <a:spcPts val="0"/>
              </a:spcAft>
              <a:buClr>
                <a:schemeClr val="dk1"/>
              </a:buClr>
              <a:buSzPts val="1100"/>
              <a:buFont typeface="Arial"/>
              <a:buNone/>
            </a:pPr>
            <a:r>
              <a:rPr lang="sv" sz="1800" dirty="0"/>
              <a:t>SLR/lasegue, lokalt smärtsvar direkt vid 10°</a:t>
            </a:r>
          </a:p>
          <a:p>
            <a:pPr marL="0" lvl="0" indent="0" algn="l" rtl="0">
              <a:spcBef>
                <a:spcPts val="0"/>
              </a:spcBef>
              <a:spcAft>
                <a:spcPts val="0"/>
              </a:spcAft>
              <a:buClr>
                <a:schemeClr val="dk1"/>
              </a:buClr>
              <a:buSzPts val="1100"/>
              <a:buFont typeface="Arial"/>
              <a:buNone/>
            </a:pPr>
            <a:r>
              <a:rPr lang="sv" sz="1800" dirty="0"/>
              <a:t>Svårt att gå på tå</a:t>
            </a:r>
            <a:endParaRPr sz="1800" dirty="0"/>
          </a:p>
          <a:p>
            <a:pPr marL="0" lvl="0" indent="0" algn="l" rtl="0">
              <a:spcBef>
                <a:spcPts val="0"/>
              </a:spcBef>
              <a:spcAft>
                <a:spcPts val="0"/>
              </a:spcAft>
              <a:buClr>
                <a:schemeClr val="dk1"/>
              </a:buClr>
              <a:buSzPts val="1100"/>
              <a:buFont typeface="Arial"/>
              <a:buNone/>
            </a:pPr>
            <a:endParaRPr sz="1800" dirty="0"/>
          </a:p>
          <a:p>
            <a:pPr marL="0" lvl="0" indent="0" algn="l" rtl="0">
              <a:spcBef>
                <a:spcPts val="0"/>
              </a:spcBef>
              <a:spcAft>
                <a:spcPts val="0"/>
              </a:spcAft>
              <a:buClr>
                <a:schemeClr val="dk1"/>
              </a:buClr>
              <a:buSzPts val="1100"/>
              <a:buFont typeface="Arial"/>
              <a:buNone/>
            </a:pPr>
            <a:r>
              <a:rPr lang="sv" sz="1800" dirty="0"/>
              <a:t>Tillägstester?</a:t>
            </a:r>
          </a:p>
          <a:p>
            <a:pPr marL="0" indent="0" algn="l">
              <a:buClr>
                <a:schemeClr val="dk1"/>
              </a:buClr>
              <a:buSzPts val="1100"/>
            </a:pPr>
            <a:r>
              <a:rPr lang="sv" sz="1800" dirty="0"/>
              <a:t>Diagnos?</a:t>
            </a:r>
          </a:p>
          <a:p>
            <a:pPr marL="0" lvl="0" indent="0" algn="l" rtl="0">
              <a:spcBef>
                <a:spcPts val="0"/>
              </a:spcBef>
              <a:spcAft>
                <a:spcPts val="0"/>
              </a:spcAft>
              <a:buClr>
                <a:schemeClr val="dk1"/>
              </a:buClr>
              <a:buSzPts val="1100"/>
              <a:buFont typeface="Arial"/>
              <a:buNone/>
            </a:pPr>
            <a:endParaRPr sz="1800" dirty="0"/>
          </a:p>
          <a:p>
            <a:pPr marL="0" lvl="0" indent="0" algn="l" rtl="0">
              <a:spcBef>
                <a:spcPts val="0"/>
              </a:spcBef>
              <a:spcAft>
                <a:spcPts val="0"/>
              </a:spcAft>
              <a:buClr>
                <a:schemeClr val="dk1"/>
              </a:buClr>
              <a:buSzPts val="1100"/>
              <a:buFont typeface="Arial"/>
              <a:buNone/>
            </a:pPr>
            <a:endParaRPr sz="2000" dirty="0"/>
          </a:p>
        </p:txBody>
      </p:sp>
    </p:spTree>
    <p:extLst>
      <p:ext uri="{BB962C8B-B14F-4D97-AF65-F5344CB8AC3E}">
        <p14:creationId xmlns:p14="http://schemas.microsoft.com/office/powerpoint/2010/main" val="323183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sv" sz="5200"/>
              <a:t>Nackspärr </a:t>
            </a:r>
            <a:endParaRPr sz="5200"/>
          </a:p>
          <a:p>
            <a:pPr marL="0" lvl="0" indent="0" algn="l" rtl="0">
              <a:spcBef>
                <a:spcPts val="0"/>
              </a:spcBef>
              <a:spcAft>
                <a:spcPts val="0"/>
              </a:spcAft>
              <a:buNone/>
            </a:pPr>
            <a:endParaRPr/>
          </a:p>
        </p:txBody>
      </p:sp>
      <p:sp>
        <p:nvSpPr>
          <p:cNvPr id="159" name="Google Shape;159;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SzPts val="1800"/>
              <a:buChar char="-"/>
            </a:pPr>
            <a:r>
              <a:rPr lang="sv"/>
              <a:t>Plötslig debuterad nacksmärta med inskränkt rörlighet och ofta molvärk. Ej ovanligt att det kan debutera på morgonen, eller i samband med en plötslig rörelse. </a:t>
            </a:r>
            <a:endParaRPr/>
          </a:p>
          <a:p>
            <a:pPr marL="457200" lvl="0" indent="-342900" algn="l" rtl="0">
              <a:lnSpc>
                <a:spcPct val="100000"/>
              </a:lnSpc>
              <a:spcBef>
                <a:spcPts val="0"/>
              </a:spcBef>
              <a:spcAft>
                <a:spcPts val="0"/>
              </a:spcAft>
              <a:buSzPts val="1800"/>
              <a:buChar char="-"/>
            </a:pPr>
            <a:r>
              <a:rPr lang="sv"/>
              <a:t>Viktigt att bekräfta att det ej inletts av trauma samt fråga om utstrålande smärta/känselnedsättningar</a:t>
            </a:r>
            <a:endParaRPr/>
          </a:p>
          <a:p>
            <a:pPr marL="457200" lvl="0" indent="-342900" algn="l" rtl="0">
              <a:lnSpc>
                <a:spcPct val="100000"/>
              </a:lnSpc>
              <a:spcBef>
                <a:spcPts val="0"/>
              </a:spcBef>
              <a:spcAft>
                <a:spcPts val="0"/>
              </a:spcAft>
              <a:buSzPts val="1800"/>
              <a:buChar char="-"/>
            </a:pPr>
            <a:r>
              <a:rPr lang="sv"/>
              <a:t>God prognos, lättare smärtlindring och information om egenvård och att det går över av sig självt</a:t>
            </a:r>
            <a:endParaRPr/>
          </a:p>
          <a:p>
            <a:pPr marL="0" lvl="0" indent="0" algn="l" rtl="0">
              <a:spcBef>
                <a:spcPts val="0"/>
              </a:spcBef>
              <a:spcAft>
                <a:spcPts val="1600"/>
              </a:spcAft>
              <a:buNone/>
            </a:pPr>
            <a:endParaRPr/>
          </a:p>
        </p:txBody>
      </p:sp>
    </p:spTree>
    <p:extLst>
      <p:ext uri="{BB962C8B-B14F-4D97-AF65-F5344CB8AC3E}">
        <p14:creationId xmlns:p14="http://schemas.microsoft.com/office/powerpoint/2010/main" val="41920571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sv" sz="4000"/>
              <a:t>myalgi relaterad till psykisk ohälsa</a:t>
            </a:r>
            <a:endParaRPr sz="4000"/>
          </a:p>
          <a:p>
            <a:pPr marL="0" lvl="0" indent="0" algn="l" rtl="0">
              <a:spcBef>
                <a:spcPts val="0"/>
              </a:spcBef>
              <a:spcAft>
                <a:spcPts val="0"/>
              </a:spcAft>
              <a:buNone/>
            </a:pPr>
            <a:endParaRPr/>
          </a:p>
        </p:txBody>
      </p:sp>
      <p:sp>
        <p:nvSpPr>
          <p:cNvPr id="165" name="Google Shape;165;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algn="l" rtl="0">
              <a:lnSpc>
                <a:spcPct val="100000"/>
              </a:lnSpc>
              <a:spcBef>
                <a:spcPts val="0"/>
              </a:spcBef>
              <a:spcAft>
                <a:spcPts val="0"/>
              </a:spcAft>
              <a:buSzPts val="2400"/>
              <a:buChar char="-"/>
            </a:pPr>
            <a:r>
              <a:rPr lang="sv" sz="2400"/>
              <a:t>Utveckling av nacksmärta vid stress är vanligt</a:t>
            </a:r>
            <a:endParaRPr sz="2400"/>
          </a:p>
          <a:p>
            <a:pPr marL="457200" lvl="0" indent="-381000" algn="l" rtl="0">
              <a:lnSpc>
                <a:spcPct val="100000"/>
              </a:lnSpc>
              <a:spcBef>
                <a:spcPts val="0"/>
              </a:spcBef>
              <a:spcAft>
                <a:spcPts val="0"/>
              </a:spcAft>
              <a:buSzPts val="2400"/>
              <a:buChar char="-"/>
            </a:pPr>
            <a:r>
              <a:rPr lang="sv" sz="2400"/>
              <a:t>Vid klinisk undersökning kan det finnas rörelseinskräkning, i övrigt få fynd förutom palpationsömhet i muskulatur</a:t>
            </a:r>
            <a:endParaRPr sz="2400"/>
          </a:p>
          <a:p>
            <a:pPr marL="457200" lvl="0" indent="-381000" algn="l" rtl="0">
              <a:lnSpc>
                <a:spcPct val="100000"/>
              </a:lnSpc>
              <a:spcBef>
                <a:spcPts val="0"/>
              </a:spcBef>
              <a:spcAft>
                <a:spcPts val="0"/>
              </a:spcAft>
              <a:buSzPts val="2400"/>
              <a:buChar char="-"/>
            </a:pPr>
            <a:r>
              <a:rPr lang="sv" sz="2400"/>
              <a:t>Anamnes är viktig, arbetssituation och upplevd stress i vardagen.</a:t>
            </a:r>
            <a:endParaRPr sz="2400"/>
          </a:p>
          <a:p>
            <a:pPr marL="457200" lvl="0" indent="-381000" algn="l" rtl="0">
              <a:lnSpc>
                <a:spcPct val="100000"/>
              </a:lnSpc>
              <a:spcBef>
                <a:spcPts val="0"/>
              </a:spcBef>
              <a:spcAft>
                <a:spcPts val="0"/>
              </a:spcAft>
              <a:buSzPts val="2400"/>
              <a:buChar char="-"/>
            </a:pPr>
            <a:r>
              <a:rPr lang="sv" sz="2400"/>
              <a:t>Fysioterapi kan lindra besvär men besvären blir inte bättre långsiktigt om orsaken inte behandlas.</a:t>
            </a:r>
            <a:endParaRPr sz="2400"/>
          </a:p>
          <a:p>
            <a:pPr marL="457200" lvl="0" indent="0" algn="l" rtl="0">
              <a:lnSpc>
                <a:spcPct val="100000"/>
              </a:lnSpc>
              <a:spcBef>
                <a:spcPts val="0"/>
              </a:spcBef>
              <a:spcAft>
                <a:spcPts val="0"/>
              </a:spcAft>
              <a:buClr>
                <a:schemeClr val="dk1"/>
              </a:buClr>
              <a:buSzPts val="1100"/>
              <a:buFont typeface="Arial"/>
              <a:buNone/>
            </a:pPr>
            <a:r>
              <a:rPr lang="sv" sz="2400"/>
              <a:t>T ex: om arbetsmiljön bedöms vara orsak bör arbetsgivare kopplas in.</a:t>
            </a:r>
            <a:endParaRPr sz="2400"/>
          </a:p>
          <a:p>
            <a:pPr marL="0" lvl="0" indent="0" algn="l" rtl="0">
              <a:spcBef>
                <a:spcPts val="0"/>
              </a:spcBef>
              <a:spcAft>
                <a:spcPts val="1600"/>
              </a:spcAft>
              <a:buNone/>
            </a:pPr>
            <a:endParaRPr/>
          </a:p>
        </p:txBody>
      </p:sp>
    </p:spTree>
    <p:extLst>
      <p:ext uri="{BB962C8B-B14F-4D97-AF65-F5344CB8AC3E}">
        <p14:creationId xmlns:p14="http://schemas.microsoft.com/office/powerpoint/2010/main" val="163577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sv" sz="4400"/>
              <a:t>Cervikalt diskbråck/diskbuktning</a:t>
            </a:r>
            <a:endParaRPr sz="4400"/>
          </a:p>
        </p:txBody>
      </p:sp>
      <p:sp>
        <p:nvSpPr>
          <p:cNvPr id="171" name="Google Shape;171;p3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ctr" rtl="0">
              <a:lnSpc>
                <a:spcPct val="100000"/>
              </a:lnSpc>
              <a:spcBef>
                <a:spcPts val="0"/>
              </a:spcBef>
              <a:spcAft>
                <a:spcPts val="0"/>
              </a:spcAft>
              <a:buSzPts val="1800"/>
              <a:buChar char="-"/>
            </a:pPr>
            <a:r>
              <a:rPr lang="sv"/>
              <a:t>Debut sker ofta plötsligt som vid nackspärr men med utstrålning av smärta i skuldra och arm, sensibilitetsstörningar längs dermatom.</a:t>
            </a:r>
            <a:endParaRPr/>
          </a:p>
          <a:p>
            <a:pPr marL="457200" lvl="0" indent="-342900" algn="l" rtl="0">
              <a:lnSpc>
                <a:spcPct val="100000"/>
              </a:lnSpc>
              <a:spcBef>
                <a:spcPts val="0"/>
              </a:spcBef>
              <a:spcAft>
                <a:spcPts val="0"/>
              </a:spcAft>
              <a:buSzPts val="1800"/>
              <a:buChar char="-"/>
            </a:pPr>
            <a:r>
              <a:rPr lang="sv"/>
              <a:t>Vid besvär som varat i mer än 8v utan förbättring lämpligt med vidare undersökning genom MR.</a:t>
            </a:r>
            <a:endParaRPr/>
          </a:p>
          <a:p>
            <a:pPr marL="457200" lvl="0" indent="-342900" algn="l" rtl="0">
              <a:lnSpc>
                <a:spcPct val="100000"/>
              </a:lnSpc>
              <a:spcBef>
                <a:spcPts val="0"/>
              </a:spcBef>
              <a:spcAft>
                <a:spcPts val="0"/>
              </a:spcAft>
              <a:buSzPts val="1800"/>
              <a:buChar char="-"/>
            </a:pPr>
            <a:r>
              <a:rPr lang="sv"/>
              <a:t>FT kan bidra med övningar samt att pat kan få låna TENS för smärtlindring</a:t>
            </a:r>
            <a:endParaRPr/>
          </a:p>
          <a:p>
            <a:pPr marL="457200" lvl="0" indent="-342900" algn="l" rtl="0">
              <a:lnSpc>
                <a:spcPct val="100000"/>
              </a:lnSpc>
              <a:spcBef>
                <a:spcPts val="0"/>
              </a:spcBef>
              <a:spcAft>
                <a:spcPts val="0"/>
              </a:spcAft>
              <a:buSzPts val="1800"/>
              <a:buChar char="-"/>
            </a:pPr>
            <a:r>
              <a:rPr lang="sv"/>
              <a:t>Vanligaste diskbråcken sker i område C5-C7</a:t>
            </a:r>
            <a:endParaRPr/>
          </a:p>
          <a:p>
            <a:pPr marL="0" lvl="0" indent="0" algn="l" rtl="0">
              <a:spcBef>
                <a:spcPts val="0"/>
              </a:spcBef>
              <a:spcAft>
                <a:spcPts val="1600"/>
              </a:spcAft>
              <a:buNone/>
            </a:pPr>
            <a:endParaRPr/>
          </a:p>
        </p:txBody>
      </p:sp>
    </p:spTree>
    <p:extLst>
      <p:ext uri="{BB962C8B-B14F-4D97-AF65-F5344CB8AC3E}">
        <p14:creationId xmlns:p14="http://schemas.microsoft.com/office/powerpoint/2010/main" val="548289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sv" sz="5200"/>
              <a:t>Whiplash</a:t>
            </a:r>
            <a:endParaRPr sz="5200"/>
          </a:p>
          <a:p>
            <a:pPr marL="0" lvl="0" indent="0" algn="l" rtl="0">
              <a:spcBef>
                <a:spcPts val="0"/>
              </a:spcBef>
              <a:spcAft>
                <a:spcPts val="0"/>
              </a:spcAft>
              <a:buNone/>
            </a:pPr>
            <a:endParaRPr/>
          </a:p>
        </p:txBody>
      </p:sp>
      <p:sp>
        <p:nvSpPr>
          <p:cNvPr id="177" name="Google Shape;177;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sv">
                <a:solidFill>
                  <a:schemeClr val="dk1"/>
                </a:solidFill>
              </a:rPr>
              <a:t>Grad 0 innebär inte några besvär. </a:t>
            </a:r>
            <a:endParaRPr>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sv">
                <a:solidFill>
                  <a:schemeClr val="dk1"/>
                </a:solidFill>
              </a:rPr>
              <a:t>Grad 1 innefattar självrapporterade nackbesvär i form av smärta, stelhet och ömhet som dock inte kan verifieras komma från nacken vid en klinisk undersökning. </a:t>
            </a:r>
            <a:endParaRPr>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sv">
                <a:solidFill>
                  <a:schemeClr val="dk1"/>
                </a:solidFill>
              </a:rPr>
              <a:t>Grad 2 innefattar nackbesvär och muskuloskeletala fynd. </a:t>
            </a:r>
            <a:endParaRPr>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sv" b="1">
                <a:solidFill>
                  <a:schemeClr val="dk1"/>
                </a:solidFill>
              </a:rPr>
              <a:t>Grad 3 innefattar nackbesvär och neurologiska fynd som påverkad senreflex, sensibilitet och svaghet i övre extremiteten</a:t>
            </a:r>
            <a:endParaRPr b="1">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sv">
                <a:solidFill>
                  <a:schemeClr val="dk1"/>
                </a:solidFill>
              </a:rPr>
              <a:t>Grad 4 innefattar fraktur eller dislokalisation (1). </a:t>
            </a:r>
            <a:endParaRPr>
              <a:solidFill>
                <a:schemeClr val="dk1"/>
              </a:solidFill>
            </a:endParaRPr>
          </a:p>
          <a:p>
            <a:pPr marL="0" lvl="0" indent="0" algn="l" rtl="0">
              <a:lnSpc>
                <a:spcPct val="150000"/>
              </a:lnSpc>
              <a:spcBef>
                <a:spcPts val="0"/>
              </a:spcBef>
              <a:spcAft>
                <a:spcPts val="0"/>
              </a:spcAft>
              <a:buClr>
                <a:schemeClr val="dk1"/>
              </a:buClr>
              <a:buSzPts val="1100"/>
              <a:buFont typeface="Arial"/>
              <a:buNone/>
            </a:pPr>
            <a:endParaRPr sz="3400"/>
          </a:p>
          <a:p>
            <a:pPr marL="0" lvl="0" indent="0" algn="l" rtl="0">
              <a:spcBef>
                <a:spcPts val="0"/>
              </a:spcBef>
              <a:spcAft>
                <a:spcPts val="1600"/>
              </a:spcAft>
              <a:buNone/>
            </a:pPr>
            <a:endParaRPr/>
          </a:p>
        </p:txBody>
      </p:sp>
    </p:spTree>
    <p:extLst>
      <p:ext uri="{BB962C8B-B14F-4D97-AF65-F5344CB8AC3E}">
        <p14:creationId xmlns:p14="http://schemas.microsoft.com/office/powerpoint/2010/main" val="2858756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sv" sz="5200"/>
              <a:t>Kristallsjuka</a:t>
            </a:r>
            <a:endParaRPr sz="5200"/>
          </a:p>
          <a:p>
            <a:pPr marL="0" lvl="0" indent="0" algn="l" rtl="0">
              <a:spcBef>
                <a:spcPts val="0"/>
              </a:spcBef>
              <a:spcAft>
                <a:spcPts val="0"/>
              </a:spcAft>
              <a:buNone/>
            </a:pPr>
            <a:endParaRPr/>
          </a:p>
        </p:txBody>
      </p:sp>
      <p:sp>
        <p:nvSpPr>
          <p:cNvPr id="183" name="Google Shape;183;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406400" algn="l" rtl="0">
              <a:lnSpc>
                <a:spcPct val="100000"/>
              </a:lnSpc>
              <a:spcBef>
                <a:spcPts val="0"/>
              </a:spcBef>
              <a:spcAft>
                <a:spcPts val="0"/>
              </a:spcAft>
              <a:buSzPts val="2800"/>
              <a:buChar char="-"/>
            </a:pPr>
            <a:r>
              <a:rPr lang="sv" sz="2800"/>
              <a:t>Plötslig debut ofta med karusell yrsel, kräkning ovanligt bland kristallsjuka</a:t>
            </a:r>
            <a:endParaRPr sz="2800"/>
          </a:p>
          <a:p>
            <a:pPr marL="457200" lvl="0" indent="-406400" algn="l" rtl="0">
              <a:lnSpc>
                <a:spcPct val="100000"/>
              </a:lnSpc>
              <a:spcBef>
                <a:spcPts val="0"/>
              </a:spcBef>
              <a:spcAft>
                <a:spcPts val="0"/>
              </a:spcAft>
              <a:buSzPts val="2800"/>
              <a:buChar char="-"/>
            </a:pPr>
            <a:r>
              <a:rPr lang="sv" sz="2800"/>
              <a:t>Yrseln provoceras av nackrörelser samt även ofta i liggande position.</a:t>
            </a:r>
            <a:endParaRPr sz="2800"/>
          </a:p>
          <a:p>
            <a:pPr marL="457200" lvl="0" indent="-406400" algn="l" rtl="0">
              <a:lnSpc>
                <a:spcPct val="100000"/>
              </a:lnSpc>
              <a:spcBef>
                <a:spcPts val="0"/>
              </a:spcBef>
              <a:spcAft>
                <a:spcPts val="0"/>
              </a:spcAft>
              <a:buSzPts val="2800"/>
              <a:buChar char="-"/>
            </a:pPr>
            <a:r>
              <a:rPr lang="sv" sz="2800"/>
              <a:t>Nystagmus kan ses vid provokation</a:t>
            </a:r>
            <a:endParaRPr sz="2800"/>
          </a:p>
          <a:p>
            <a:pPr marL="457200" lvl="0" indent="-406400" algn="l" rtl="0">
              <a:lnSpc>
                <a:spcPct val="100000"/>
              </a:lnSpc>
              <a:spcBef>
                <a:spcPts val="0"/>
              </a:spcBef>
              <a:spcAft>
                <a:spcPts val="0"/>
              </a:spcAft>
              <a:buSzPts val="2800"/>
              <a:buChar char="-"/>
            </a:pPr>
            <a:r>
              <a:rPr lang="sv" sz="2800"/>
              <a:t>Dix hallpike/ epleys maneuver</a:t>
            </a:r>
            <a:endParaRPr sz="2800"/>
          </a:p>
          <a:p>
            <a:pPr marL="457200" lvl="0" indent="0" algn="l" rtl="0">
              <a:lnSpc>
                <a:spcPct val="100000"/>
              </a:lnSpc>
              <a:spcBef>
                <a:spcPts val="0"/>
              </a:spcBef>
              <a:spcAft>
                <a:spcPts val="0"/>
              </a:spcAft>
              <a:buClr>
                <a:schemeClr val="dk1"/>
              </a:buClr>
              <a:buSzPts val="1100"/>
              <a:buFont typeface="Arial"/>
              <a:buNone/>
            </a:pPr>
            <a:endParaRPr sz="2800"/>
          </a:p>
          <a:p>
            <a:pPr marL="0" lvl="0" indent="0" algn="l" rtl="0">
              <a:lnSpc>
                <a:spcPct val="100000"/>
              </a:lnSpc>
              <a:spcBef>
                <a:spcPts val="0"/>
              </a:spcBef>
              <a:spcAft>
                <a:spcPts val="0"/>
              </a:spcAft>
              <a:buClr>
                <a:schemeClr val="dk1"/>
              </a:buClr>
              <a:buSzPts val="1100"/>
              <a:buFont typeface="Arial"/>
              <a:buNone/>
            </a:pPr>
            <a:r>
              <a:rPr lang="sv" sz="2800" u="sng">
                <a:solidFill>
                  <a:schemeClr val="accent5"/>
                </a:solidFill>
                <a:hlinkClick r:id="rId3">
                  <a:extLst>
                    <a:ext uri="{A12FA001-AC4F-418D-AE19-62706E023703}">
                      <ahyp:hlinkClr xmlns:ahyp="http://schemas.microsoft.com/office/drawing/2018/hyperlinkcolor" val="tx"/>
                    </a:ext>
                  </a:extLst>
                </a:hlinkClick>
              </a:rPr>
              <a:t>https://www.youtube.com/watch?v=7ePecb9azS4</a:t>
            </a:r>
            <a:endParaRPr sz="2800"/>
          </a:p>
          <a:p>
            <a:pPr marL="0" lvl="0" indent="0" algn="l" rtl="0">
              <a:spcBef>
                <a:spcPts val="0"/>
              </a:spcBef>
              <a:spcAft>
                <a:spcPts val="1600"/>
              </a:spcAft>
              <a:buNone/>
            </a:pPr>
            <a:endParaRPr/>
          </a:p>
        </p:txBody>
      </p:sp>
    </p:spTree>
    <p:extLst>
      <p:ext uri="{BB962C8B-B14F-4D97-AF65-F5344CB8AC3E}">
        <p14:creationId xmlns:p14="http://schemas.microsoft.com/office/powerpoint/2010/main" val="3249656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pic>
        <p:nvPicPr>
          <p:cNvPr id="188" name="Google Shape;188;p35"/>
          <p:cNvPicPr preferRelativeResize="0"/>
          <p:nvPr/>
        </p:nvPicPr>
        <p:blipFill>
          <a:blip r:embed="rId3">
            <a:alphaModFix/>
          </a:blip>
          <a:stretch>
            <a:fillRect/>
          </a:stretch>
        </p:blipFill>
        <p:spPr>
          <a:xfrm>
            <a:off x="674148" y="0"/>
            <a:ext cx="6960904" cy="5143501"/>
          </a:xfrm>
          <a:prstGeom prst="rect">
            <a:avLst/>
          </a:prstGeom>
          <a:noFill/>
          <a:ln>
            <a:noFill/>
          </a:ln>
        </p:spPr>
      </p:pic>
    </p:spTree>
    <p:extLst>
      <p:ext uri="{BB962C8B-B14F-4D97-AF65-F5344CB8AC3E}">
        <p14:creationId xmlns:p14="http://schemas.microsoft.com/office/powerpoint/2010/main" val="1971756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graphicFrame>
        <p:nvGraphicFramePr>
          <p:cNvPr id="193" name="Google Shape;193;p36"/>
          <p:cNvGraphicFramePr/>
          <p:nvPr/>
        </p:nvGraphicFramePr>
        <p:xfrm>
          <a:off x="1482500" y="191350"/>
          <a:ext cx="5951112" cy="4402533"/>
        </p:xfrm>
        <a:graphic>
          <a:graphicData uri="http://schemas.openxmlformats.org/drawingml/2006/table">
            <a:tbl>
              <a:tblPr>
                <a:noFill/>
                <a:tableStyleId>{18F23749-066A-437D-8934-B9AF5ABB3EF2}</a:tableStyleId>
              </a:tblPr>
              <a:tblGrid>
                <a:gridCol w="2975556">
                  <a:extLst>
                    <a:ext uri="{9D8B030D-6E8A-4147-A177-3AD203B41FA5}">
                      <a16:colId xmlns:a16="http://schemas.microsoft.com/office/drawing/2014/main" val="20000"/>
                    </a:ext>
                  </a:extLst>
                </a:gridCol>
                <a:gridCol w="2975556">
                  <a:extLst>
                    <a:ext uri="{9D8B030D-6E8A-4147-A177-3AD203B41FA5}">
                      <a16:colId xmlns:a16="http://schemas.microsoft.com/office/drawing/2014/main" val="20001"/>
                    </a:ext>
                  </a:extLst>
                </a:gridCol>
              </a:tblGrid>
              <a:tr h="239414">
                <a:tc gridSpan="2">
                  <a:txBody>
                    <a:bodyPr/>
                    <a:lstStyle/>
                    <a:p>
                      <a:pPr marL="0" lvl="0" indent="0" algn="l" rtl="0">
                        <a:lnSpc>
                          <a:spcPct val="115000"/>
                        </a:lnSpc>
                        <a:spcBef>
                          <a:spcPts val="0"/>
                        </a:spcBef>
                        <a:spcAft>
                          <a:spcPts val="0"/>
                        </a:spcAft>
                        <a:buNone/>
                      </a:pPr>
                      <a:r>
                        <a:rPr lang="sv" sz="800" dirty="0"/>
                        <a:t>Bedömning av kliniska tester (nacke)</a:t>
                      </a:r>
                      <a:endParaRPr sz="800" dirty="0"/>
                    </a:p>
                  </a:txBody>
                  <a:tcPr marL="50677" marR="50677" marT="50677" marB="50677"/>
                </a:tc>
                <a:tc hMerge="1">
                  <a:txBody>
                    <a:bodyPr/>
                    <a:lstStyle/>
                    <a:p>
                      <a:endParaRPr lang="sv-SE"/>
                    </a:p>
                  </a:txBody>
                  <a:tcPr/>
                </a:tc>
                <a:extLst>
                  <a:ext uri="{0D108BD9-81ED-4DB2-BD59-A6C34878D82A}">
                    <a16:rowId xmlns:a16="http://schemas.microsoft.com/office/drawing/2014/main" val="10000"/>
                  </a:ext>
                </a:extLst>
              </a:tr>
              <a:tr h="515533">
                <a:tc>
                  <a:txBody>
                    <a:bodyPr/>
                    <a:lstStyle/>
                    <a:p>
                      <a:pPr marL="0" lvl="0" indent="0" algn="l" rtl="0">
                        <a:lnSpc>
                          <a:spcPct val="115000"/>
                        </a:lnSpc>
                        <a:spcBef>
                          <a:spcPts val="0"/>
                        </a:spcBef>
                        <a:spcAft>
                          <a:spcPts val="0"/>
                        </a:spcAft>
                        <a:buNone/>
                      </a:pPr>
                      <a:r>
                        <a:rPr lang="sv" sz="800"/>
                        <a:t>Aktiv flexion</a:t>
                      </a:r>
                      <a:endParaRPr sz="800"/>
                    </a:p>
                  </a:txBody>
                  <a:tcPr marL="50677" marR="50677" marT="50677" marB="50677"/>
                </a:tc>
                <a:tc>
                  <a:txBody>
                    <a:bodyPr/>
                    <a:lstStyle/>
                    <a:p>
                      <a:pPr marL="0" lvl="0" indent="0" algn="l" rtl="0">
                        <a:lnSpc>
                          <a:spcPct val="115000"/>
                        </a:lnSpc>
                        <a:spcBef>
                          <a:spcPts val="0"/>
                        </a:spcBef>
                        <a:spcAft>
                          <a:spcPts val="0"/>
                        </a:spcAft>
                        <a:buNone/>
                      </a:pPr>
                      <a:r>
                        <a:rPr lang="sv" sz="800"/>
                        <a:t>Vid upplevd stramhet/smärta främst pga muskulatur</a:t>
                      </a:r>
                      <a:endParaRPr sz="800"/>
                    </a:p>
                  </a:txBody>
                  <a:tcPr marL="50677" marR="50677" marT="50677" marB="50677"/>
                </a:tc>
                <a:extLst>
                  <a:ext uri="{0D108BD9-81ED-4DB2-BD59-A6C34878D82A}">
                    <a16:rowId xmlns:a16="http://schemas.microsoft.com/office/drawing/2014/main" val="10001"/>
                  </a:ext>
                </a:extLst>
              </a:tr>
              <a:tr h="653593">
                <a:tc>
                  <a:txBody>
                    <a:bodyPr/>
                    <a:lstStyle/>
                    <a:p>
                      <a:pPr marL="0" lvl="0" indent="0" algn="l" rtl="0">
                        <a:lnSpc>
                          <a:spcPct val="115000"/>
                        </a:lnSpc>
                        <a:spcBef>
                          <a:spcPts val="0"/>
                        </a:spcBef>
                        <a:spcAft>
                          <a:spcPts val="0"/>
                        </a:spcAft>
                        <a:buNone/>
                      </a:pPr>
                      <a:r>
                        <a:rPr lang="sv" sz="800"/>
                        <a:t>Aktiv rotation</a:t>
                      </a:r>
                      <a:endParaRPr sz="800"/>
                    </a:p>
                  </a:txBody>
                  <a:tcPr marL="50677" marR="50677" marT="50677" marB="50677"/>
                </a:tc>
                <a:tc>
                  <a:txBody>
                    <a:bodyPr/>
                    <a:lstStyle/>
                    <a:p>
                      <a:pPr marL="0" lvl="0" indent="0" algn="l" rtl="0">
                        <a:lnSpc>
                          <a:spcPct val="115000"/>
                        </a:lnSpc>
                        <a:spcBef>
                          <a:spcPts val="0"/>
                        </a:spcBef>
                        <a:spcAft>
                          <a:spcPts val="0"/>
                        </a:spcAft>
                        <a:buNone/>
                      </a:pPr>
                      <a:r>
                        <a:rPr lang="sv" sz="800"/>
                        <a:t>Vid 45 gradig rotation trots scapula elevation bör man misstänka uttalad degeneration</a:t>
                      </a:r>
                      <a:endParaRPr sz="800"/>
                    </a:p>
                  </a:txBody>
                  <a:tcPr marL="50677" marR="50677" marT="50677" marB="50677"/>
                </a:tc>
                <a:extLst>
                  <a:ext uri="{0D108BD9-81ED-4DB2-BD59-A6C34878D82A}">
                    <a16:rowId xmlns:a16="http://schemas.microsoft.com/office/drawing/2014/main" val="10002"/>
                  </a:ext>
                </a:extLst>
              </a:tr>
              <a:tr h="791652">
                <a:tc>
                  <a:txBody>
                    <a:bodyPr/>
                    <a:lstStyle/>
                    <a:p>
                      <a:pPr marL="0" lvl="0" indent="0" algn="l" rtl="0">
                        <a:lnSpc>
                          <a:spcPct val="115000"/>
                        </a:lnSpc>
                        <a:spcBef>
                          <a:spcPts val="0"/>
                        </a:spcBef>
                        <a:spcAft>
                          <a:spcPts val="0"/>
                        </a:spcAft>
                        <a:buNone/>
                      </a:pPr>
                      <a:r>
                        <a:rPr lang="sv" sz="800"/>
                        <a:t>Aktiv lateralflexion</a:t>
                      </a:r>
                      <a:endParaRPr sz="800"/>
                    </a:p>
                  </a:txBody>
                  <a:tcPr marL="50677" marR="50677" marT="50677" marB="50677"/>
                </a:tc>
                <a:tc>
                  <a:txBody>
                    <a:bodyPr/>
                    <a:lstStyle/>
                    <a:p>
                      <a:pPr marL="0" lvl="0" indent="0" algn="l" rtl="0">
                        <a:lnSpc>
                          <a:spcPct val="115000"/>
                        </a:lnSpc>
                        <a:spcBef>
                          <a:spcPts val="0"/>
                        </a:spcBef>
                        <a:spcAft>
                          <a:spcPts val="0"/>
                        </a:spcAft>
                        <a:buNone/>
                      </a:pPr>
                      <a:r>
                        <a:rPr lang="sv" sz="800"/>
                        <a:t>Vid smärta i lateralflexion ofta pga muskulärsmärta. Vid diskbråck kan detta framkalla utstrålande smärta</a:t>
                      </a:r>
                      <a:endParaRPr sz="800"/>
                    </a:p>
                  </a:txBody>
                  <a:tcPr marL="50677" marR="50677" marT="50677" marB="50677"/>
                </a:tc>
                <a:extLst>
                  <a:ext uri="{0D108BD9-81ED-4DB2-BD59-A6C34878D82A}">
                    <a16:rowId xmlns:a16="http://schemas.microsoft.com/office/drawing/2014/main" val="10003"/>
                  </a:ext>
                </a:extLst>
              </a:tr>
              <a:tr h="653593">
                <a:tc>
                  <a:txBody>
                    <a:bodyPr/>
                    <a:lstStyle/>
                    <a:p>
                      <a:pPr marL="0" lvl="0" indent="0" algn="l" rtl="0">
                        <a:lnSpc>
                          <a:spcPct val="115000"/>
                        </a:lnSpc>
                        <a:spcBef>
                          <a:spcPts val="0"/>
                        </a:spcBef>
                        <a:spcAft>
                          <a:spcPts val="0"/>
                        </a:spcAft>
                        <a:buNone/>
                      </a:pPr>
                      <a:r>
                        <a:rPr lang="sv" sz="800"/>
                        <a:t>Aktiv extension</a:t>
                      </a:r>
                      <a:endParaRPr sz="800"/>
                    </a:p>
                  </a:txBody>
                  <a:tcPr marL="50677" marR="50677" marT="50677" marB="50677"/>
                </a:tc>
                <a:tc>
                  <a:txBody>
                    <a:bodyPr/>
                    <a:lstStyle/>
                    <a:p>
                      <a:pPr marL="0" lvl="0" indent="0" algn="l" rtl="0">
                        <a:lnSpc>
                          <a:spcPct val="115000"/>
                        </a:lnSpc>
                        <a:spcBef>
                          <a:spcPts val="0"/>
                        </a:spcBef>
                        <a:spcAft>
                          <a:spcPts val="0"/>
                        </a:spcAft>
                        <a:buNone/>
                      </a:pPr>
                      <a:r>
                        <a:rPr lang="sv" sz="800"/>
                        <a:t>45 grader extension är ofta tecken på uttalad degeneration i nacke eller svår ledsmärta.</a:t>
                      </a:r>
                      <a:endParaRPr sz="800"/>
                    </a:p>
                  </a:txBody>
                  <a:tcPr marL="50677" marR="50677" marT="50677" marB="50677"/>
                </a:tc>
                <a:extLst>
                  <a:ext uri="{0D108BD9-81ED-4DB2-BD59-A6C34878D82A}">
                    <a16:rowId xmlns:a16="http://schemas.microsoft.com/office/drawing/2014/main" val="10004"/>
                  </a:ext>
                </a:extLst>
              </a:tr>
              <a:tr h="515533">
                <a:tc>
                  <a:txBody>
                    <a:bodyPr/>
                    <a:lstStyle/>
                    <a:p>
                      <a:pPr marL="0" lvl="0" indent="0" algn="l" rtl="0">
                        <a:lnSpc>
                          <a:spcPct val="115000"/>
                        </a:lnSpc>
                        <a:spcBef>
                          <a:spcPts val="0"/>
                        </a:spcBef>
                        <a:spcAft>
                          <a:spcPts val="0"/>
                        </a:spcAft>
                        <a:buNone/>
                      </a:pPr>
                      <a:r>
                        <a:rPr lang="sv" sz="800"/>
                        <a:t>Isometrisk kraft i lateralflexion, extension och flexion</a:t>
                      </a:r>
                      <a:endParaRPr sz="800"/>
                    </a:p>
                  </a:txBody>
                  <a:tcPr marL="50677" marR="50677" marT="50677" marB="50677"/>
                </a:tc>
                <a:tc>
                  <a:txBody>
                    <a:bodyPr/>
                    <a:lstStyle/>
                    <a:p>
                      <a:pPr marL="0" lvl="0" indent="0" algn="l" rtl="0">
                        <a:lnSpc>
                          <a:spcPct val="115000"/>
                        </a:lnSpc>
                        <a:spcBef>
                          <a:spcPts val="0"/>
                        </a:spcBef>
                        <a:spcAft>
                          <a:spcPts val="0"/>
                        </a:spcAft>
                        <a:buNone/>
                      </a:pPr>
                      <a:r>
                        <a:rPr lang="sv" sz="800" dirty="0"/>
                        <a:t>Främst test för muskulär nacksmärta</a:t>
                      </a:r>
                      <a:endParaRPr sz="800" dirty="0"/>
                    </a:p>
                  </a:txBody>
                  <a:tcPr marL="50677" marR="50677" marT="50677" marB="50677"/>
                </a:tc>
                <a:extLst>
                  <a:ext uri="{0D108BD9-81ED-4DB2-BD59-A6C34878D82A}">
                    <a16:rowId xmlns:a16="http://schemas.microsoft.com/office/drawing/2014/main" val="10005"/>
                  </a:ext>
                </a:extLst>
              </a:tr>
              <a:tr h="377474">
                <a:tc>
                  <a:txBody>
                    <a:bodyPr/>
                    <a:lstStyle/>
                    <a:p>
                      <a:pPr marL="0" lvl="0" indent="0" algn="l" rtl="0">
                        <a:lnSpc>
                          <a:spcPct val="115000"/>
                        </a:lnSpc>
                        <a:spcBef>
                          <a:spcPts val="0"/>
                        </a:spcBef>
                        <a:spcAft>
                          <a:spcPts val="0"/>
                        </a:spcAft>
                        <a:buNone/>
                      </a:pPr>
                      <a:r>
                        <a:rPr lang="sv" sz="800"/>
                        <a:t>ULNTT för medianus (SLR för nacke)</a:t>
                      </a:r>
                      <a:endParaRPr sz="800"/>
                    </a:p>
                  </a:txBody>
                  <a:tcPr marL="50677" marR="50677" marT="50677" marB="50677"/>
                </a:tc>
                <a:tc>
                  <a:txBody>
                    <a:bodyPr/>
                    <a:lstStyle/>
                    <a:p>
                      <a:pPr marL="0" lvl="0" indent="0" algn="l" rtl="0">
                        <a:lnSpc>
                          <a:spcPct val="115000"/>
                        </a:lnSpc>
                        <a:spcBef>
                          <a:spcPts val="0"/>
                        </a:spcBef>
                        <a:spcAft>
                          <a:spcPts val="0"/>
                        </a:spcAft>
                        <a:buNone/>
                      </a:pPr>
                      <a:r>
                        <a:rPr lang="sv" sz="800"/>
                        <a:t>Test av nervsmärta (diskbråck etc)</a:t>
                      </a:r>
                      <a:endParaRPr sz="800"/>
                    </a:p>
                  </a:txBody>
                  <a:tcPr marL="50677" marR="50677" marT="50677" marB="50677"/>
                </a:tc>
                <a:extLst>
                  <a:ext uri="{0D108BD9-81ED-4DB2-BD59-A6C34878D82A}">
                    <a16:rowId xmlns:a16="http://schemas.microsoft.com/office/drawing/2014/main" val="10006"/>
                  </a:ext>
                </a:extLst>
              </a:tr>
              <a:tr h="653593">
                <a:tc>
                  <a:txBody>
                    <a:bodyPr/>
                    <a:lstStyle/>
                    <a:p>
                      <a:pPr marL="0" lvl="0" indent="0" algn="l" rtl="0">
                        <a:lnSpc>
                          <a:spcPct val="115000"/>
                        </a:lnSpc>
                        <a:spcBef>
                          <a:spcPts val="0"/>
                        </a:spcBef>
                        <a:spcAft>
                          <a:spcPts val="0"/>
                        </a:spcAft>
                        <a:buNone/>
                      </a:pPr>
                      <a:r>
                        <a:rPr lang="sv" sz="800" dirty="0"/>
                        <a:t>Spurlings test</a:t>
                      </a:r>
                      <a:endParaRPr sz="800" dirty="0"/>
                    </a:p>
                  </a:txBody>
                  <a:tcPr marL="50677" marR="50677" marT="50677" marB="50677"/>
                </a:tc>
                <a:tc>
                  <a:txBody>
                    <a:bodyPr/>
                    <a:lstStyle/>
                    <a:p>
                      <a:pPr marL="0" lvl="0" indent="0" algn="l" rtl="0">
                        <a:lnSpc>
                          <a:spcPct val="115000"/>
                        </a:lnSpc>
                        <a:spcBef>
                          <a:spcPts val="0"/>
                        </a:spcBef>
                        <a:spcAft>
                          <a:spcPts val="0"/>
                        </a:spcAft>
                        <a:buNone/>
                      </a:pPr>
                      <a:r>
                        <a:rPr lang="sv" sz="800" dirty="0"/>
                        <a:t>Test för nervkompression (diskbråck, buktning, spinalstenos, ibland malignitet)</a:t>
                      </a:r>
                      <a:endParaRPr sz="800" dirty="0"/>
                    </a:p>
                  </a:txBody>
                  <a:tcPr marL="50677" marR="50677" marT="50677" marB="50677"/>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80686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3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sv" sz="2300" b="1"/>
              <a:t>Artiklar, intro + nacke</a:t>
            </a:r>
            <a:endParaRPr sz="2300" b="1"/>
          </a:p>
          <a:p>
            <a:pPr marL="0" lvl="0" indent="0" algn="l" rtl="0">
              <a:spcBef>
                <a:spcPts val="0"/>
              </a:spcBef>
              <a:spcAft>
                <a:spcPts val="0"/>
              </a:spcAft>
              <a:buNone/>
            </a:pPr>
            <a:endParaRPr/>
          </a:p>
        </p:txBody>
      </p:sp>
      <p:sp>
        <p:nvSpPr>
          <p:cNvPr id="199" name="Google Shape;199;p3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sv" sz="1200">
                <a:solidFill>
                  <a:srgbClr val="222222"/>
                </a:solidFill>
                <a:highlight>
                  <a:schemeClr val="lt1"/>
                </a:highlight>
                <a:latin typeface="Times New Roman"/>
                <a:ea typeface="Times New Roman"/>
                <a:cs typeface="Times New Roman"/>
                <a:sym typeface="Times New Roman"/>
              </a:rPr>
              <a:t>Brukner, P., Khan, K., &amp; Brukner, P. (2012). Brukner &amp; Khan's clinical sports medicine. Sydney: McGraw-Hill.</a:t>
            </a:r>
            <a:endParaRPr sz="1200">
              <a:solidFill>
                <a:srgbClr val="222222"/>
              </a:solidFill>
              <a:highlight>
                <a:schemeClr val="lt1"/>
              </a:highlight>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1200">
              <a:solidFill>
                <a:srgbClr val="222222"/>
              </a:solidFill>
              <a:highlight>
                <a:schemeClr val="lt1"/>
              </a:highlight>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sv" sz="1200">
                <a:solidFill>
                  <a:schemeClr val="accent2"/>
                </a:solidFill>
                <a:highlight>
                  <a:schemeClr val="lt1"/>
                </a:highlight>
                <a:latin typeface="Times New Roman"/>
                <a:ea typeface="Times New Roman"/>
                <a:cs typeface="Times New Roman"/>
                <a:sym typeface="Times New Roman"/>
              </a:rPr>
              <a:t>Sen R, Hurley JA. Osteoarthritis. In: </a:t>
            </a:r>
            <a:r>
              <a:rPr lang="sv" sz="1200" i="1">
                <a:solidFill>
                  <a:schemeClr val="accent2"/>
                </a:solidFill>
                <a:highlight>
                  <a:schemeClr val="lt1"/>
                </a:highlight>
                <a:latin typeface="Times New Roman"/>
                <a:ea typeface="Times New Roman"/>
                <a:cs typeface="Times New Roman"/>
                <a:sym typeface="Times New Roman"/>
              </a:rPr>
              <a:t>StatPearls</a:t>
            </a:r>
            <a:r>
              <a:rPr lang="sv" sz="1200">
                <a:solidFill>
                  <a:schemeClr val="accent2"/>
                </a:solidFill>
                <a:highlight>
                  <a:schemeClr val="lt1"/>
                </a:highlight>
                <a:latin typeface="Times New Roman"/>
                <a:ea typeface="Times New Roman"/>
                <a:cs typeface="Times New Roman"/>
                <a:sym typeface="Times New Roman"/>
              </a:rPr>
              <a:t>. Treasure Island (FL): StatPearls Publishing; March 30, 2020.</a:t>
            </a:r>
            <a:endParaRPr sz="1200">
              <a:solidFill>
                <a:schemeClr val="accent2"/>
              </a:solidFill>
              <a:highlight>
                <a:schemeClr val="lt1"/>
              </a:highlight>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1200">
              <a:solidFill>
                <a:schemeClr val="accent2"/>
              </a:solidFill>
              <a:highlight>
                <a:schemeClr val="lt1"/>
              </a:highlight>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sv" sz="1200">
                <a:solidFill>
                  <a:schemeClr val="accent2"/>
                </a:solidFill>
                <a:highlight>
                  <a:schemeClr val="lt1"/>
                </a:highlight>
                <a:latin typeface="Times New Roman"/>
                <a:ea typeface="Times New Roman"/>
                <a:cs typeface="Times New Roman"/>
                <a:sym typeface="Times New Roman"/>
              </a:rPr>
              <a:t>Cohen SP. Epidemiology, diagnosis, and treatment of neck pain. </a:t>
            </a:r>
            <a:r>
              <a:rPr lang="sv" sz="1200" i="1">
                <a:solidFill>
                  <a:schemeClr val="accent2"/>
                </a:solidFill>
                <a:highlight>
                  <a:schemeClr val="lt1"/>
                </a:highlight>
                <a:latin typeface="Times New Roman"/>
                <a:ea typeface="Times New Roman"/>
                <a:cs typeface="Times New Roman"/>
                <a:sym typeface="Times New Roman"/>
              </a:rPr>
              <a:t>Mayo Clin Proc</a:t>
            </a:r>
            <a:r>
              <a:rPr lang="sv" sz="1200">
                <a:solidFill>
                  <a:schemeClr val="accent2"/>
                </a:solidFill>
                <a:highlight>
                  <a:schemeClr val="lt1"/>
                </a:highlight>
                <a:latin typeface="Times New Roman"/>
                <a:ea typeface="Times New Roman"/>
                <a:cs typeface="Times New Roman"/>
                <a:sym typeface="Times New Roman"/>
              </a:rPr>
              <a:t>. 2015;90(2):284-299. doi:10.1016/j.mayocp.2014.09.008</a:t>
            </a:r>
            <a:endParaRPr sz="1200">
              <a:solidFill>
                <a:schemeClr val="accent2"/>
              </a:solidFill>
              <a:highlight>
                <a:schemeClr val="lt1"/>
              </a:highlight>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endParaRPr sz="1200">
              <a:solidFill>
                <a:schemeClr val="accent2"/>
              </a:solidFill>
              <a:highlight>
                <a:schemeClr val="lt1"/>
              </a:highlight>
              <a:latin typeface="Times New Roman"/>
              <a:ea typeface="Times New Roman"/>
              <a:cs typeface="Times New Roman"/>
              <a:sym typeface="Times New Roman"/>
            </a:endParaRPr>
          </a:p>
          <a:p>
            <a:pPr marL="0" lvl="0" indent="0" algn="l" rtl="0">
              <a:spcBef>
                <a:spcPts val="700"/>
              </a:spcBef>
              <a:spcAft>
                <a:spcPts val="0"/>
              </a:spcAft>
              <a:buClr>
                <a:schemeClr val="dk1"/>
              </a:buClr>
              <a:buSzPts val="1100"/>
              <a:buFont typeface="Arial"/>
              <a:buNone/>
            </a:pPr>
            <a:r>
              <a:rPr lang="sv" sz="1200">
                <a:solidFill>
                  <a:schemeClr val="dk1"/>
                </a:solidFill>
                <a:highlight>
                  <a:schemeClr val="lt1"/>
                </a:highlight>
                <a:latin typeface="Times New Roman"/>
                <a:ea typeface="Times New Roman"/>
                <a:cs typeface="Times New Roman"/>
                <a:sym typeface="Times New Roman"/>
              </a:rPr>
              <a:t>Pencle FJ, Mesfin FB. Cervical Disc Injuries. [Updated 2020 Jan 21]. In: StatPearls [Internet]. Treasure Island (FL): StatPearls Publishing; 2020 Jan-.</a:t>
            </a:r>
            <a:endParaRPr sz="1200">
              <a:solidFill>
                <a:schemeClr val="dk1"/>
              </a:solidFill>
              <a:highlight>
                <a:schemeClr val="lt1"/>
              </a:highlight>
              <a:latin typeface="Times New Roman"/>
              <a:ea typeface="Times New Roman"/>
              <a:cs typeface="Times New Roman"/>
              <a:sym typeface="Times New Roman"/>
            </a:endParaRPr>
          </a:p>
          <a:p>
            <a:pPr marL="0" lvl="0" indent="0" algn="l" rtl="0">
              <a:spcBef>
                <a:spcPts val="700"/>
              </a:spcBef>
              <a:spcAft>
                <a:spcPts val="0"/>
              </a:spcAft>
              <a:buClr>
                <a:schemeClr val="dk1"/>
              </a:buClr>
              <a:buSzPts val="1100"/>
              <a:buFont typeface="Arial"/>
              <a:buNone/>
            </a:pPr>
            <a:endParaRPr sz="1200">
              <a:solidFill>
                <a:schemeClr val="dk1"/>
              </a:solidFill>
              <a:highlight>
                <a:schemeClr val="lt1"/>
              </a:highlight>
              <a:latin typeface="Times New Roman"/>
              <a:ea typeface="Times New Roman"/>
              <a:cs typeface="Times New Roman"/>
              <a:sym typeface="Times New Roman"/>
            </a:endParaRPr>
          </a:p>
          <a:p>
            <a:pPr marL="0" lvl="0" indent="0" algn="l" rtl="0">
              <a:spcBef>
                <a:spcPts val="700"/>
              </a:spcBef>
              <a:spcAft>
                <a:spcPts val="0"/>
              </a:spcAft>
              <a:buClr>
                <a:schemeClr val="dk1"/>
              </a:buClr>
              <a:buSzPts val="1100"/>
              <a:buFont typeface="Arial"/>
              <a:buNone/>
            </a:pPr>
            <a:r>
              <a:rPr lang="sv" sz="1200">
                <a:solidFill>
                  <a:schemeClr val="dk1"/>
                </a:solidFill>
                <a:highlight>
                  <a:schemeClr val="lt1"/>
                </a:highlight>
                <a:latin typeface="Times New Roman"/>
                <a:ea typeface="Times New Roman"/>
                <a:cs typeface="Times New Roman"/>
                <a:sym typeface="Times New Roman"/>
              </a:rPr>
              <a:t>Kuo DT, Tadi P. Cervical Spondylosis. [Updated 2020 Jul 8]. In: StatPearls [Internet]. Treasure Island (FL): StatPearls Publishing; 2020 Jan-.</a:t>
            </a:r>
            <a:endParaRPr sz="1200">
              <a:solidFill>
                <a:schemeClr val="dk1"/>
              </a:solidFill>
              <a:highlight>
                <a:schemeClr val="lt1"/>
              </a:highlight>
              <a:latin typeface="Times New Roman"/>
              <a:ea typeface="Times New Roman"/>
              <a:cs typeface="Times New Roman"/>
              <a:sym typeface="Times New Roman"/>
            </a:endParaRPr>
          </a:p>
          <a:p>
            <a:pPr marL="0" lvl="0" indent="0" algn="l" rtl="0">
              <a:spcBef>
                <a:spcPts val="700"/>
              </a:spcBef>
              <a:spcAft>
                <a:spcPts val="0"/>
              </a:spcAft>
              <a:buClr>
                <a:schemeClr val="dk1"/>
              </a:buClr>
              <a:buSzPts val="1100"/>
              <a:buFont typeface="Arial"/>
              <a:buNone/>
            </a:pPr>
            <a:endParaRPr sz="1200">
              <a:solidFill>
                <a:schemeClr val="dk1"/>
              </a:solidFill>
              <a:highlight>
                <a:schemeClr val="lt1"/>
              </a:highlight>
              <a:latin typeface="Times New Roman"/>
              <a:ea typeface="Times New Roman"/>
              <a:cs typeface="Times New Roman"/>
              <a:sym typeface="Times New Roman"/>
            </a:endParaRPr>
          </a:p>
          <a:p>
            <a:pPr marL="0" lvl="0" indent="0" algn="l" rtl="0">
              <a:spcBef>
                <a:spcPts val="700"/>
              </a:spcBef>
              <a:spcAft>
                <a:spcPts val="0"/>
              </a:spcAft>
              <a:buClr>
                <a:schemeClr val="dk1"/>
              </a:buClr>
              <a:buSzPts val="1100"/>
              <a:buFont typeface="Arial"/>
              <a:buNone/>
            </a:pPr>
            <a:r>
              <a:rPr lang="sv" sz="1200">
                <a:solidFill>
                  <a:schemeClr val="dk1"/>
                </a:solidFill>
                <a:highlight>
                  <a:schemeClr val="lt1"/>
                </a:highlight>
                <a:latin typeface="Times New Roman"/>
                <a:ea typeface="Times New Roman"/>
                <a:cs typeface="Times New Roman"/>
                <a:sym typeface="Times New Roman"/>
              </a:rPr>
              <a:t>Palmeri R, Kumar A. Benign Paroxysmal Positional Vertigo (BPPV) [Updated 2020 Jun 29]. In: StatPearls [Internet]. Treasure Island (FL): StatPearls Publishing; 2020</a:t>
            </a:r>
            <a:endParaRPr sz="1200">
              <a:solidFill>
                <a:schemeClr val="dk1"/>
              </a:solidFill>
            </a:endParaRPr>
          </a:p>
          <a:p>
            <a:pPr marL="0" lvl="0" indent="0" algn="l" rtl="0">
              <a:spcBef>
                <a:spcPts val="700"/>
              </a:spcBef>
              <a:spcAft>
                <a:spcPts val="1600"/>
              </a:spcAft>
              <a:buNone/>
            </a:pPr>
            <a:endParaRPr/>
          </a:p>
        </p:txBody>
      </p:sp>
    </p:spTree>
    <p:extLst>
      <p:ext uri="{BB962C8B-B14F-4D97-AF65-F5344CB8AC3E}">
        <p14:creationId xmlns:p14="http://schemas.microsoft.com/office/powerpoint/2010/main" val="82890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Bröstrygg	</a:t>
            </a:r>
            <a:endParaRPr/>
          </a:p>
        </p:txBody>
      </p:sp>
      <p:sp>
        <p:nvSpPr>
          <p:cNvPr id="205" name="Google Shape;205;p38"/>
          <p:cNvSpPr txBox="1">
            <a:spLocks noGrp="1"/>
          </p:cNvSpPr>
          <p:nvPr>
            <p:ph type="body" idx="1"/>
          </p:nvPr>
        </p:nvSpPr>
        <p:spPr>
          <a:xfrm>
            <a:off x="311700" y="1152475"/>
            <a:ext cx="8520600" cy="385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b="1" u="sng"/>
              <a:t>Vanliga diagnoser i bröstrygg</a:t>
            </a:r>
            <a:endParaRPr b="1" u="sng"/>
          </a:p>
          <a:p>
            <a:pPr marL="0" lvl="0" indent="0" algn="l" rtl="0">
              <a:spcBef>
                <a:spcPts val="1600"/>
              </a:spcBef>
              <a:spcAft>
                <a:spcPts val="0"/>
              </a:spcAft>
              <a:buNone/>
            </a:pPr>
            <a:r>
              <a:rPr lang="sv"/>
              <a:t>Thoracic joint pain. “Upphakningar/låsning” i bröstrygg</a:t>
            </a:r>
            <a:endParaRPr/>
          </a:p>
          <a:p>
            <a:pPr marL="0" lvl="0" indent="0" algn="l" rtl="0">
              <a:spcBef>
                <a:spcPts val="1600"/>
              </a:spcBef>
              <a:spcAft>
                <a:spcPts val="0"/>
              </a:spcAft>
              <a:buNone/>
            </a:pPr>
            <a:r>
              <a:rPr lang="sv"/>
              <a:t>Kotkompression</a:t>
            </a:r>
            <a:endParaRPr/>
          </a:p>
          <a:p>
            <a:pPr marL="0" lvl="0" indent="0" algn="l" rtl="0">
              <a:spcBef>
                <a:spcPts val="1600"/>
              </a:spcBef>
              <a:spcAft>
                <a:spcPts val="0"/>
              </a:spcAft>
              <a:buNone/>
            </a:pPr>
            <a:r>
              <a:rPr lang="sv"/>
              <a:t>Myalgi</a:t>
            </a:r>
            <a:endParaRPr/>
          </a:p>
          <a:p>
            <a:pPr marL="0" lvl="0" indent="0" algn="l" rtl="0">
              <a:spcBef>
                <a:spcPts val="1600"/>
              </a:spcBef>
              <a:spcAft>
                <a:spcPts val="0"/>
              </a:spcAft>
              <a:buNone/>
            </a:pPr>
            <a:r>
              <a:rPr lang="sv" b="1" u="sng"/>
              <a:t>Mindre vanliga diagnoser</a:t>
            </a:r>
            <a:endParaRPr b="1" u="sng"/>
          </a:p>
          <a:p>
            <a:pPr marL="0" lvl="0" indent="0" algn="l" rtl="0">
              <a:spcBef>
                <a:spcPts val="1600"/>
              </a:spcBef>
              <a:spcAft>
                <a:spcPts val="0"/>
              </a:spcAft>
              <a:buNone/>
            </a:pPr>
            <a:r>
              <a:rPr lang="sv"/>
              <a:t>Diskbråck bröstrygg (mindre vanligt)</a:t>
            </a:r>
            <a:endParaRPr/>
          </a:p>
          <a:p>
            <a:pPr marL="0" lvl="0" indent="0" algn="l" rtl="0">
              <a:spcBef>
                <a:spcPts val="1600"/>
              </a:spcBef>
              <a:spcAft>
                <a:spcPts val="0"/>
              </a:spcAft>
              <a:buNone/>
            </a:pPr>
            <a:r>
              <a:rPr lang="sv"/>
              <a:t>“Mb. Bechterews” (diagnos som involverar hela columnae)</a:t>
            </a:r>
            <a:endParaRPr/>
          </a:p>
          <a:p>
            <a:pPr marL="0" lvl="0" indent="0" algn="l" rtl="0">
              <a:spcBef>
                <a:spcPts val="1600"/>
              </a:spcBef>
              <a:spcAft>
                <a:spcPts val="1600"/>
              </a:spcAft>
              <a:buNone/>
            </a:pPr>
            <a:endParaRPr/>
          </a:p>
        </p:txBody>
      </p:sp>
    </p:spTree>
    <p:extLst>
      <p:ext uri="{BB962C8B-B14F-4D97-AF65-F5344CB8AC3E}">
        <p14:creationId xmlns:p14="http://schemas.microsoft.com/office/powerpoint/2010/main" val="1699162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Thoracic joint pain (Upphakning/låsning i bröstrygg)</a:t>
            </a:r>
            <a:endParaRPr/>
          </a:p>
        </p:txBody>
      </p:sp>
      <p:sp>
        <p:nvSpPr>
          <p:cNvPr id="211" name="Google Shape;211;p3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Smärta som orsakas från costotransversalled eller facettled från bröstrygg.</a:t>
            </a:r>
            <a:endParaRPr/>
          </a:p>
          <a:p>
            <a:pPr marL="0" lvl="0" indent="0" algn="l" rtl="0">
              <a:spcBef>
                <a:spcPts val="1600"/>
              </a:spcBef>
              <a:spcAft>
                <a:spcPts val="0"/>
              </a:spcAft>
              <a:buNone/>
            </a:pPr>
            <a:r>
              <a:rPr lang="sv"/>
              <a:t>Nedsatt rörlighet i rotation</a:t>
            </a:r>
            <a:endParaRPr/>
          </a:p>
          <a:p>
            <a:pPr marL="0" lvl="0" indent="0" algn="l" rtl="0">
              <a:spcBef>
                <a:spcPts val="1600"/>
              </a:spcBef>
              <a:spcAft>
                <a:spcPts val="0"/>
              </a:spcAft>
              <a:buNone/>
            </a:pPr>
            <a:r>
              <a:rPr lang="sv"/>
              <a:t>Obehag/smärta vid djupandning</a:t>
            </a:r>
            <a:endParaRPr/>
          </a:p>
          <a:p>
            <a:pPr marL="0" lvl="0" indent="0" algn="l" rtl="0">
              <a:spcBef>
                <a:spcPts val="1600"/>
              </a:spcBef>
              <a:spcAft>
                <a:spcPts val="0"/>
              </a:spcAft>
              <a:buNone/>
            </a:pPr>
            <a:r>
              <a:rPr lang="sv"/>
              <a:t>Smärta kan refereras mot revben, bröst</a:t>
            </a:r>
            <a:endParaRPr/>
          </a:p>
          <a:p>
            <a:pPr marL="0" lvl="0" indent="0" algn="l" rtl="0">
              <a:spcBef>
                <a:spcPts val="1600"/>
              </a:spcBef>
              <a:spcAft>
                <a:spcPts val="1600"/>
              </a:spcAft>
              <a:buNone/>
            </a:pPr>
            <a:r>
              <a:rPr lang="sv"/>
              <a:t>God effekt av fysioterapi</a:t>
            </a:r>
            <a:endParaRPr/>
          </a:p>
        </p:txBody>
      </p:sp>
    </p:spTree>
    <p:extLst>
      <p:ext uri="{BB962C8B-B14F-4D97-AF65-F5344CB8AC3E}">
        <p14:creationId xmlns:p14="http://schemas.microsoft.com/office/powerpoint/2010/main" val="3360703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Ländrygg &amp; bäcken	</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dirty="0"/>
              <a:t>Diagnoser: akut lumbago, diskbråck/buktning, spondylos-olithes, spinal stenos, lumbago, kotkompression</a:t>
            </a:r>
            <a:endParaRPr dirty="0"/>
          </a:p>
          <a:p>
            <a:pPr marL="0" lvl="0" indent="0" algn="l" rtl="0">
              <a:spcBef>
                <a:spcPts val="1600"/>
              </a:spcBef>
              <a:spcAft>
                <a:spcPts val="1600"/>
              </a:spcAft>
              <a:buNone/>
            </a:pPr>
            <a:r>
              <a:rPr lang="sv" dirty="0"/>
              <a:t>Bäcken: smärta relaterad till foglossning, sakroilit</a:t>
            </a:r>
            <a:endParaRPr dirty="0"/>
          </a:p>
        </p:txBody>
      </p:sp>
    </p:spTree>
    <p:extLst>
      <p:ext uri="{BB962C8B-B14F-4D97-AF65-F5344CB8AC3E}">
        <p14:creationId xmlns:p14="http://schemas.microsoft.com/office/powerpoint/2010/main" val="37816627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4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Kotkompression</a:t>
            </a:r>
            <a:endParaRPr/>
          </a:p>
        </p:txBody>
      </p:sp>
      <p:sp>
        <p:nvSpPr>
          <p:cNvPr id="217" name="Google Shape;217;p4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406400" algn="l" rtl="0">
              <a:lnSpc>
                <a:spcPct val="100000"/>
              </a:lnSpc>
              <a:spcBef>
                <a:spcPts val="0"/>
              </a:spcBef>
              <a:spcAft>
                <a:spcPts val="0"/>
              </a:spcAft>
              <a:buSzPts val="2800"/>
              <a:buChar char="-"/>
            </a:pPr>
            <a:r>
              <a:rPr lang="sv" sz="2800"/>
              <a:t>Patienter är oftast 75 år eller äldre, oftast kvinnor, tidigare diagnos av benskörhet stärker diagnos</a:t>
            </a:r>
            <a:endParaRPr sz="2800"/>
          </a:p>
          <a:p>
            <a:pPr marL="457200" lvl="0" indent="-406400" algn="l" rtl="0">
              <a:lnSpc>
                <a:spcPct val="100000"/>
              </a:lnSpc>
              <a:spcBef>
                <a:spcPts val="0"/>
              </a:spcBef>
              <a:spcAft>
                <a:spcPts val="0"/>
              </a:spcAft>
              <a:buSzPts val="2800"/>
              <a:buChar char="-"/>
            </a:pPr>
            <a:r>
              <a:rPr lang="sv" sz="2800"/>
              <a:t>Lättare trauma och ibland rörelse kan orsaka kotkompression för patienter med uttalad benskörhet</a:t>
            </a:r>
            <a:endParaRPr sz="2800"/>
          </a:p>
          <a:p>
            <a:pPr marL="457200" lvl="0" indent="-406400" algn="l" rtl="0">
              <a:lnSpc>
                <a:spcPct val="100000"/>
              </a:lnSpc>
              <a:spcBef>
                <a:spcPts val="0"/>
              </a:spcBef>
              <a:spcAft>
                <a:spcPts val="0"/>
              </a:spcAft>
              <a:buSzPts val="2800"/>
              <a:buChar char="-"/>
            </a:pPr>
            <a:r>
              <a:rPr lang="sv" sz="2800"/>
              <a:t>Ska röntgas</a:t>
            </a:r>
            <a:endParaRPr sz="2800"/>
          </a:p>
          <a:p>
            <a:pPr marL="457200" lvl="0" indent="-406400" algn="l" rtl="0">
              <a:lnSpc>
                <a:spcPct val="100000"/>
              </a:lnSpc>
              <a:spcBef>
                <a:spcPts val="0"/>
              </a:spcBef>
              <a:spcAft>
                <a:spcPts val="0"/>
              </a:spcAft>
              <a:buSzPts val="2800"/>
              <a:buChar char="-"/>
            </a:pPr>
            <a:r>
              <a:rPr lang="sv" sz="2800"/>
              <a:t>Oftast i nivå Th10-L1</a:t>
            </a:r>
            <a:endParaRPr/>
          </a:p>
        </p:txBody>
      </p:sp>
    </p:spTree>
    <p:extLst>
      <p:ext uri="{BB962C8B-B14F-4D97-AF65-F5344CB8AC3E}">
        <p14:creationId xmlns:p14="http://schemas.microsoft.com/office/powerpoint/2010/main" val="41700925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4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Diskbråck i bröstrygg</a:t>
            </a:r>
            <a:endParaRPr/>
          </a:p>
        </p:txBody>
      </p:sp>
      <p:sp>
        <p:nvSpPr>
          <p:cNvPr id="223" name="Google Shape;223;p41"/>
          <p:cNvSpPr txBox="1">
            <a:spLocks noGrp="1"/>
          </p:cNvSpPr>
          <p:nvPr>
            <p:ph type="body" idx="1"/>
          </p:nvPr>
        </p:nvSpPr>
        <p:spPr>
          <a:xfrm>
            <a:off x="311700" y="1017725"/>
            <a:ext cx="8520600" cy="352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-Generellt ovanligt att pat besväras av att symptomatiskt diskbråck i bröstrygg</a:t>
            </a:r>
            <a:endParaRPr/>
          </a:p>
          <a:p>
            <a:pPr marL="0" lvl="0" indent="0" algn="l" rtl="0">
              <a:spcBef>
                <a:spcPts val="1600"/>
              </a:spcBef>
              <a:spcAft>
                <a:spcPts val="0"/>
              </a:spcAft>
              <a:buNone/>
            </a:pPr>
            <a:r>
              <a:rPr lang="sv"/>
              <a:t>- Vanligaste området är dock Th8-L1.</a:t>
            </a:r>
            <a:endParaRPr/>
          </a:p>
          <a:p>
            <a:pPr marL="0" lvl="0" indent="0" algn="l" rtl="0">
              <a:spcBef>
                <a:spcPts val="1600"/>
              </a:spcBef>
              <a:spcAft>
                <a:spcPts val="1600"/>
              </a:spcAft>
              <a:buNone/>
            </a:pPr>
            <a:r>
              <a:rPr lang="sv"/>
              <a:t>- Operation kan bli aktuellt om pat besväras av svår och envis ryggsmärta med eller utan interkostal neuralgi.</a:t>
            </a:r>
            <a:endParaRPr/>
          </a:p>
        </p:txBody>
      </p:sp>
    </p:spTree>
    <p:extLst>
      <p:ext uri="{BB962C8B-B14F-4D97-AF65-F5344CB8AC3E}">
        <p14:creationId xmlns:p14="http://schemas.microsoft.com/office/powerpoint/2010/main" val="34943867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4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Myalgi, bröstrygg	</a:t>
            </a:r>
            <a:endParaRPr/>
          </a:p>
        </p:txBody>
      </p:sp>
      <p:sp>
        <p:nvSpPr>
          <p:cNvPr id="229" name="Google Shape;229;p4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sv" dirty="0"/>
              <a:t>Vanligaste muskeln som orsakar myalgi i bröstrygg är rhomboideus</a:t>
            </a:r>
            <a:endParaRPr dirty="0"/>
          </a:p>
          <a:p>
            <a:pPr marL="457200" lvl="0" indent="-342900" algn="l" rtl="0">
              <a:spcBef>
                <a:spcPts val="0"/>
              </a:spcBef>
              <a:spcAft>
                <a:spcPts val="0"/>
              </a:spcAft>
              <a:buSzPts val="1800"/>
              <a:buChar char="-"/>
            </a:pPr>
            <a:r>
              <a:rPr lang="sv" dirty="0"/>
              <a:t>Fysioterapi ska ha god effekt på denna typ av smärta</a:t>
            </a:r>
            <a:endParaRPr dirty="0"/>
          </a:p>
          <a:p>
            <a:pPr marL="457200" lvl="0" indent="-342900" algn="l" rtl="0">
              <a:spcBef>
                <a:spcPts val="0"/>
              </a:spcBef>
              <a:spcAft>
                <a:spcPts val="0"/>
              </a:spcAft>
              <a:buSzPts val="1800"/>
              <a:buChar char="-"/>
            </a:pPr>
            <a:r>
              <a:rPr lang="sv" dirty="0"/>
              <a:t>Som andra myalgier kan det finnas flera orsaker till denna, psykisk hälsa, stress, arbetsbelastning m.m</a:t>
            </a:r>
            <a:endParaRPr dirty="0"/>
          </a:p>
          <a:p>
            <a:pPr marL="457200" lvl="0" indent="-342900" algn="l" rtl="0">
              <a:spcBef>
                <a:spcPts val="0"/>
              </a:spcBef>
              <a:spcAft>
                <a:spcPts val="0"/>
              </a:spcAft>
              <a:buSzPts val="1800"/>
              <a:buChar char="-"/>
            </a:pPr>
            <a:r>
              <a:rPr lang="sv" dirty="0"/>
              <a:t>Red flag: svullnad t ex, påverkat allmäntillstånd, ej mekanisk (konstant, går ej att lindra samt ej förbättrad efter 2-4 veckor), tidigare röda flaggor</a:t>
            </a:r>
            <a:endParaRPr dirty="0"/>
          </a:p>
        </p:txBody>
      </p:sp>
    </p:spTree>
    <p:extLst>
      <p:ext uri="{BB962C8B-B14F-4D97-AF65-F5344CB8AC3E}">
        <p14:creationId xmlns:p14="http://schemas.microsoft.com/office/powerpoint/2010/main" val="32534301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4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Mb. Bechterews</a:t>
            </a:r>
            <a:endParaRPr/>
          </a:p>
        </p:txBody>
      </p:sp>
      <p:sp>
        <p:nvSpPr>
          <p:cNvPr id="235" name="Google Shape;235;p4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sv"/>
              <a:t>Debut oftast under 40 års ålder.</a:t>
            </a:r>
            <a:endParaRPr/>
          </a:p>
          <a:p>
            <a:pPr marL="457200" lvl="0" indent="-342900" algn="l" rtl="0">
              <a:spcBef>
                <a:spcPts val="0"/>
              </a:spcBef>
              <a:spcAft>
                <a:spcPts val="0"/>
              </a:spcAft>
              <a:buSzPts val="1800"/>
              <a:buChar char="-"/>
            </a:pPr>
            <a:r>
              <a:rPr lang="sv"/>
              <a:t>Smygande smärtdebut som oftast börjar i sätesregion</a:t>
            </a:r>
            <a:endParaRPr/>
          </a:p>
          <a:p>
            <a:pPr marL="457200" lvl="0" indent="-342900" algn="l" rtl="0">
              <a:spcBef>
                <a:spcPts val="0"/>
              </a:spcBef>
              <a:spcAft>
                <a:spcPts val="0"/>
              </a:spcAft>
              <a:buSzPts val="1800"/>
              <a:buChar char="-"/>
            </a:pPr>
            <a:r>
              <a:rPr lang="sv"/>
              <a:t>Kliniskt finns det ofta en smärta från SI-led samt inskränkt flexion (Schober’s test)</a:t>
            </a:r>
            <a:endParaRPr/>
          </a:p>
          <a:p>
            <a:pPr marL="457200" lvl="0" indent="-342900" algn="l" rtl="0">
              <a:spcBef>
                <a:spcPts val="0"/>
              </a:spcBef>
              <a:spcAft>
                <a:spcPts val="0"/>
              </a:spcAft>
              <a:buSzPts val="1800"/>
              <a:buChar char="-"/>
            </a:pPr>
            <a:r>
              <a:rPr lang="sv"/>
              <a:t>Schobers test: markering av L4 samt markering 10cm ovan. Patient får därefter luta sig framåt och därefter mäter man längden mellan punkterna. Om ökningen är mindre än 5cm är testet positivt.</a:t>
            </a:r>
            <a:endParaRPr/>
          </a:p>
        </p:txBody>
      </p:sp>
    </p:spTree>
    <p:extLst>
      <p:ext uri="{BB962C8B-B14F-4D97-AF65-F5344CB8AC3E}">
        <p14:creationId xmlns:p14="http://schemas.microsoft.com/office/powerpoint/2010/main" val="5455192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4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2100"/>
              <a:t>Tester för bröstrygg (fetstil är tester vid upphakningssmärta)</a:t>
            </a:r>
            <a:endParaRPr sz="2100"/>
          </a:p>
        </p:txBody>
      </p:sp>
      <p:sp>
        <p:nvSpPr>
          <p:cNvPr id="241" name="Google Shape;241;p44"/>
          <p:cNvSpPr txBox="1">
            <a:spLocks noGrp="1"/>
          </p:cNvSpPr>
          <p:nvPr>
            <p:ph type="body" idx="1"/>
          </p:nvPr>
        </p:nvSpPr>
        <p:spPr>
          <a:xfrm>
            <a:off x="276325" y="1173700"/>
            <a:ext cx="8520600" cy="34164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sv" b="1"/>
              <a:t>Tester i sittande, Positivt test = nedsatt rörlighet med igenkännande smärta</a:t>
            </a:r>
            <a:endParaRPr b="1"/>
          </a:p>
          <a:p>
            <a:pPr marL="0" lvl="0" indent="0" algn="l" rtl="0">
              <a:lnSpc>
                <a:spcPct val="115000"/>
              </a:lnSpc>
              <a:spcBef>
                <a:spcPts val="1200"/>
              </a:spcBef>
              <a:spcAft>
                <a:spcPts val="0"/>
              </a:spcAft>
              <a:buClr>
                <a:schemeClr val="dk1"/>
              </a:buClr>
              <a:buSzPts val="1100"/>
              <a:buFont typeface="Arial"/>
              <a:buNone/>
            </a:pPr>
            <a:r>
              <a:rPr lang="sv" b="1"/>
              <a:t>Rotation med djupandning </a:t>
            </a:r>
            <a:endParaRPr b="1"/>
          </a:p>
          <a:p>
            <a:pPr marL="0" lvl="0" indent="0" algn="l" rtl="0">
              <a:lnSpc>
                <a:spcPct val="115000"/>
              </a:lnSpc>
              <a:spcBef>
                <a:spcPts val="1200"/>
              </a:spcBef>
              <a:spcAft>
                <a:spcPts val="0"/>
              </a:spcAft>
              <a:buClr>
                <a:schemeClr val="dk1"/>
              </a:buClr>
              <a:buSzPts val="1100"/>
              <a:buFont typeface="Arial"/>
              <a:buNone/>
            </a:pPr>
            <a:r>
              <a:rPr lang="sv" b="1"/>
              <a:t>Lateralflexion med djupandning </a:t>
            </a:r>
            <a:endParaRPr b="1"/>
          </a:p>
          <a:p>
            <a:pPr marL="0" lvl="0" indent="0" algn="l" rtl="0">
              <a:lnSpc>
                <a:spcPct val="115000"/>
              </a:lnSpc>
              <a:spcBef>
                <a:spcPts val="1200"/>
              </a:spcBef>
              <a:spcAft>
                <a:spcPts val="0"/>
              </a:spcAft>
              <a:buClr>
                <a:schemeClr val="dk1"/>
              </a:buClr>
              <a:buSzPts val="1100"/>
              <a:buFont typeface="Arial"/>
              <a:buNone/>
            </a:pPr>
            <a:r>
              <a:rPr lang="sv"/>
              <a:t>Springing, hos äldre kan positivt springing vara pga kotkompression om trauma förefallit </a:t>
            </a:r>
            <a:endParaRPr/>
          </a:p>
          <a:p>
            <a:pPr marL="0" lvl="0" indent="0" algn="l" rtl="0">
              <a:lnSpc>
                <a:spcPct val="115000"/>
              </a:lnSpc>
              <a:spcBef>
                <a:spcPts val="1200"/>
              </a:spcBef>
              <a:spcAft>
                <a:spcPts val="0"/>
              </a:spcAft>
              <a:buClr>
                <a:schemeClr val="dk1"/>
              </a:buClr>
              <a:buSzPts val="1100"/>
              <a:buFont typeface="Arial"/>
              <a:buNone/>
            </a:pPr>
            <a:r>
              <a:rPr lang="sv"/>
              <a:t>(Schober’s test)</a:t>
            </a:r>
            <a:endParaRPr/>
          </a:p>
          <a:p>
            <a:pPr marL="0" lvl="0" indent="0" algn="l" rtl="0">
              <a:lnSpc>
                <a:spcPct val="115000"/>
              </a:lnSpc>
              <a:spcBef>
                <a:spcPts val="1200"/>
              </a:spcBef>
              <a:spcAft>
                <a:spcPts val="0"/>
              </a:spcAft>
              <a:buClr>
                <a:schemeClr val="dk1"/>
              </a:buClr>
              <a:buSzPts val="1100"/>
              <a:buFont typeface="Arial"/>
              <a:buNone/>
            </a:pPr>
            <a:r>
              <a:rPr lang="sv"/>
              <a:t>Palpation, (rhomboideus är en vanlig muskel som kan orsaka myalgi i bröstrygg)</a:t>
            </a:r>
            <a:endParaRPr/>
          </a:p>
          <a:p>
            <a:pPr marL="0" lvl="0" indent="0" algn="l" rtl="0">
              <a:spcBef>
                <a:spcPts val="1000"/>
              </a:spcBef>
              <a:spcAft>
                <a:spcPts val="1600"/>
              </a:spcAft>
              <a:buNone/>
            </a:pPr>
            <a:endParaRPr/>
          </a:p>
        </p:txBody>
      </p:sp>
    </p:spTree>
    <p:extLst>
      <p:ext uri="{BB962C8B-B14F-4D97-AF65-F5344CB8AC3E}">
        <p14:creationId xmlns:p14="http://schemas.microsoft.com/office/powerpoint/2010/main" val="762194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Relevanta och icke relevanta fynd vid RTG / MR</a:t>
            </a: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285750" indent="-285750">
              <a:spcAft>
                <a:spcPts val="1600"/>
              </a:spcAft>
            </a:pPr>
            <a:r>
              <a:rPr lang="sv-SE" dirty="0"/>
              <a:t>När är RTG/röntgen befogat? </a:t>
            </a:r>
          </a:p>
          <a:p>
            <a:pPr marL="285750" indent="-285750">
              <a:spcAft>
                <a:spcPts val="1600"/>
              </a:spcAft>
            </a:pPr>
            <a:endParaRPr lang="sv-SE" dirty="0"/>
          </a:p>
          <a:p>
            <a:pPr marL="0" indent="0">
              <a:spcAft>
                <a:spcPts val="1600"/>
              </a:spcAft>
              <a:buNone/>
            </a:pPr>
            <a:endParaRPr dirty="0"/>
          </a:p>
        </p:txBody>
      </p:sp>
    </p:spTree>
    <p:extLst>
      <p:ext uri="{BB962C8B-B14F-4D97-AF65-F5344CB8AC3E}">
        <p14:creationId xmlns:p14="http://schemas.microsoft.com/office/powerpoint/2010/main" val="2908801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Röda flaggor</a:t>
            </a:r>
          </a:p>
        </p:txBody>
      </p:sp>
      <p:sp>
        <p:nvSpPr>
          <p:cNvPr id="3" name="Platshållare för text 2"/>
          <p:cNvSpPr>
            <a:spLocks noGrp="1"/>
          </p:cNvSpPr>
          <p:nvPr>
            <p:ph type="body" idx="1"/>
          </p:nvPr>
        </p:nvSpPr>
        <p:spPr/>
        <p:txBody>
          <a:bodyPr/>
          <a:lstStyle/>
          <a:p>
            <a:r>
              <a:rPr lang="sv-SE" sz="1600" dirty="0"/>
              <a:t>Debut hos barn under 18 år</a:t>
            </a:r>
          </a:p>
          <a:p>
            <a:r>
              <a:rPr lang="sv-SE" sz="1600" dirty="0"/>
              <a:t>Avsevärda smärta eller debut efter 55 år</a:t>
            </a:r>
          </a:p>
          <a:p>
            <a:r>
              <a:rPr lang="sv-SE" sz="1600" dirty="0"/>
              <a:t>Trauma</a:t>
            </a:r>
          </a:p>
          <a:p>
            <a:r>
              <a:rPr lang="sv-SE" sz="1600" dirty="0"/>
              <a:t>Konstant eller </a:t>
            </a:r>
            <a:r>
              <a:rPr lang="sv-SE" sz="1600" dirty="0" err="1"/>
              <a:t>progredierande</a:t>
            </a:r>
            <a:r>
              <a:rPr lang="sv-SE" sz="1600" dirty="0"/>
              <a:t> smärta under natt</a:t>
            </a:r>
          </a:p>
          <a:p>
            <a:r>
              <a:rPr lang="sv-SE" sz="1600" dirty="0"/>
              <a:t>Tidigare cancer</a:t>
            </a:r>
          </a:p>
          <a:p>
            <a:r>
              <a:rPr lang="sv-SE" sz="1600" dirty="0"/>
              <a:t>Systemisk steroidbehandling</a:t>
            </a:r>
          </a:p>
          <a:p>
            <a:r>
              <a:rPr lang="sv-SE" sz="1600" dirty="0"/>
              <a:t>Drogmissbruk</a:t>
            </a:r>
          </a:p>
          <a:p>
            <a:r>
              <a:rPr lang="sv-SE" sz="1600" dirty="0"/>
              <a:t>Viktförlust</a:t>
            </a:r>
          </a:p>
          <a:p>
            <a:r>
              <a:rPr lang="sv-SE" sz="1600" dirty="0"/>
              <a:t>Nedsatt allmäntillstånd i samband med debut</a:t>
            </a:r>
          </a:p>
          <a:p>
            <a:r>
              <a:rPr lang="sv-SE" sz="1600" dirty="0"/>
              <a:t>Bestående svår rörelseinskränkning</a:t>
            </a:r>
          </a:p>
          <a:p>
            <a:r>
              <a:rPr lang="sv-SE" sz="1600" dirty="0"/>
              <a:t>Intensifierad smärta vid minsta rörelse </a:t>
            </a:r>
          </a:p>
          <a:p>
            <a:pPr marL="114300" indent="0">
              <a:buNone/>
            </a:pPr>
            <a:endParaRPr lang="sv-SE" sz="1200" dirty="0"/>
          </a:p>
          <a:p>
            <a:pPr marL="114300" indent="0">
              <a:buNone/>
            </a:pPr>
            <a:endParaRPr lang="sv-SE" sz="1200" dirty="0"/>
          </a:p>
        </p:txBody>
      </p:sp>
    </p:spTree>
    <p:extLst>
      <p:ext uri="{BB962C8B-B14F-4D97-AF65-F5344CB8AC3E}">
        <p14:creationId xmlns:p14="http://schemas.microsoft.com/office/powerpoint/2010/main" val="537752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Röda flaggor forts.</a:t>
            </a:r>
          </a:p>
        </p:txBody>
      </p:sp>
      <p:sp>
        <p:nvSpPr>
          <p:cNvPr id="3" name="Platshållare för text 2"/>
          <p:cNvSpPr>
            <a:spLocks noGrp="1"/>
          </p:cNvSpPr>
          <p:nvPr>
            <p:ph type="body" idx="1"/>
          </p:nvPr>
        </p:nvSpPr>
        <p:spPr/>
        <p:txBody>
          <a:bodyPr/>
          <a:lstStyle/>
          <a:p>
            <a:r>
              <a:rPr lang="sv-SE" dirty="0"/>
              <a:t>Strukturell deformitet</a:t>
            </a:r>
          </a:p>
          <a:p>
            <a:r>
              <a:rPr lang="sv-SE" dirty="0" err="1"/>
              <a:t>Cauda</a:t>
            </a:r>
            <a:r>
              <a:rPr lang="sv-SE" dirty="0"/>
              <a:t> </a:t>
            </a:r>
            <a:r>
              <a:rPr lang="sv-SE" dirty="0" err="1"/>
              <a:t>Equina</a:t>
            </a:r>
            <a:r>
              <a:rPr lang="sv-SE" dirty="0"/>
              <a:t> symtom</a:t>
            </a:r>
          </a:p>
          <a:p>
            <a:r>
              <a:rPr lang="sv-SE" dirty="0"/>
              <a:t>Kraftiga gångstörningar</a:t>
            </a:r>
          </a:p>
          <a:p>
            <a:r>
              <a:rPr lang="sv-SE" dirty="0"/>
              <a:t>Misstänkt ledsjukdom (</a:t>
            </a:r>
            <a:r>
              <a:rPr lang="sv-SE" dirty="0" err="1"/>
              <a:t>Bechterew</a:t>
            </a:r>
            <a:r>
              <a:rPr lang="sv-SE" dirty="0"/>
              <a:t>)</a:t>
            </a:r>
          </a:p>
          <a:p>
            <a:r>
              <a:rPr lang="sv-SE" dirty="0"/>
              <a:t>Gradvis insättande sjukdom efter 40 års ålder</a:t>
            </a:r>
          </a:p>
          <a:p>
            <a:r>
              <a:rPr lang="sv-SE" dirty="0"/>
              <a:t>Markant morgonstelhet</a:t>
            </a:r>
          </a:p>
          <a:p>
            <a:r>
              <a:rPr lang="sv-SE" dirty="0"/>
              <a:t>Ihållande rörelseinskränkning &gt;6 veckor</a:t>
            </a:r>
          </a:p>
          <a:p>
            <a:r>
              <a:rPr lang="sv-SE" dirty="0" err="1"/>
              <a:t>Perifiera</a:t>
            </a:r>
            <a:r>
              <a:rPr lang="sv-SE" dirty="0"/>
              <a:t> leder angripna</a:t>
            </a:r>
          </a:p>
          <a:p>
            <a:r>
              <a:rPr lang="sv-SE" dirty="0" err="1"/>
              <a:t>Irit</a:t>
            </a:r>
            <a:r>
              <a:rPr lang="sv-SE" dirty="0"/>
              <a:t>, hudutslag</a:t>
            </a:r>
          </a:p>
          <a:p>
            <a:r>
              <a:rPr lang="sv-SE" dirty="0"/>
              <a:t>Svullnader kring </a:t>
            </a:r>
            <a:r>
              <a:rPr lang="sv-SE" dirty="0" err="1"/>
              <a:t>columna</a:t>
            </a:r>
            <a:endParaRPr lang="sv-SE" dirty="0"/>
          </a:p>
          <a:p>
            <a:r>
              <a:rPr lang="sv-SE" dirty="0"/>
              <a:t>Ärftlighet för patologi</a:t>
            </a:r>
          </a:p>
          <a:p>
            <a:endParaRPr lang="sv-SE" dirty="0"/>
          </a:p>
        </p:txBody>
      </p:sp>
    </p:spTree>
    <p:extLst>
      <p:ext uri="{BB962C8B-B14F-4D97-AF65-F5344CB8AC3E}">
        <p14:creationId xmlns:p14="http://schemas.microsoft.com/office/powerpoint/2010/main" val="4103709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360150" y="187450"/>
            <a:ext cx="8520600" cy="951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“Akut” lumbago/ryggskott</a:t>
            </a:r>
            <a:endParaRPr/>
          </a:p>
        </p:txBody>
      </p:sp>
      <p:sp>
        <p:nvSpPr>
          <p:cNvPr id="79" name="Google Shape;79;p17"/>
          <p:cNvSpPr txBox="1">
            <a:spLocks noGrp="1"/>
          </p:cNvSpPr>
          <p:nvPr>
            <p:ph type="subTitle" idx="1"/>
          </p:nvPr>
        </p:nvSpPr>
        <p:spPr>
          <a:xfrm>
            <a:off x="360150" y="1001250"/>
            <a:ext cx="8520600" cy="4045200"/>
          </a:xfrm>
          <a:prstGeom prst="rect">
            <a:avLst/>
          </a:prstGeom>
        </p:spPr>
        <p:txBody>
          <a:bodyPr spcFirstLastPara="1" wrap="square" lIns="91425" tIns="91425" rIns="91425" bIns="91425" anchor="t" anchorCtr="0">
            <a:noAutofit/>
          </a:bodyPr>
          <a:lstStyle/>
          <a:p>
            <a:pPr marL="457200" lvl="0" indent="-406400" algn="l" rtl="0">
              <a:spcBef>
                <a:spcPts val="0"/>
              </a:spcBef>
              <a:spcAft>
                <a:spcPts val="0"/>
              </a:spcAft>
              <a:buSzPts val="2800"/>
              <a:buChar char="-"/>
            </a:pPr>
            <a:r>
              <a:rPr lang="sv"/>
              <a:t>Plötsligt debuterad ländryggsmärta med väldigt inskränkade rörlighet pga smärta. Oftast efter ansträngning</a:t>
            </a:r>
            <a:endParaRPr/>
          </a:p>
          <a:p>
            <a:pPr marL="457200" lvl="0" indent="-406400" algn="l" rtl="0">
              <a:spcBef>
                <a:spcPts val="0"/>
              </a:spcBef>
              <a:spcAft>
                <a:spcPts val="0"/>
              </a:spcAft>
              <a:buSzPts val="2800"/>
              <a:buChar char="-"/>
            </a:pPr>
            <a:r>
              <a:rPr lang="sv"/>
              <a:t>Blir oftast bättre av sig själv inom 1-2v</a:t>
            </a:r>
            <a:endParaRPr/>
          </a:p>
          <a:p>
            <a:pPr marL="457200" lvl="0" indent="-406400" algn="l" rtl="0">
              <a:spcBef>
                <a:spcPts val="0"/>
              </a:spcBef>
              <a:spcAft>
                <a:spcPts val="0"/>
              </a:spcAft>
              <a:buSzPts val="2800"/>
              <a:buChar char="-"/>
            </a:pPr>
            <a:r>
              <a:rPr lang="sv"/>
              <a:t>Viktigt med information till pat om förlopp (1-2v) NSAID samt aktivitet efter funktionsförmåga viktigt</a:t>
            </a:r>
            <a:endParaRPr/>
          </a:p>
          <a:p>
            <a:pPr marL="457200" lvl="0" indent="-406400" algn="l" rtl="0">
              <a:spcBef>
                <a:spcPts val="0"/>
              </a:spcBef>
              <a:spcAft>
                <a:spcPts val="0"/>
              </a:spcAft>
              <a:buSzPts val="2800"/>
              <a:buChar char="-"/>
            </a:pPr>
            <a:r>
              <a:rPr lang="sv"/>
              <a:t>Fysioterapi kan bidra med att påbörja bålträning</a:t>
            </a:r>
            <a:endParaRPr/>
          </a:p>
          <a:p>
            <a:pPr marL="457200" lvl="0" indent="-406400" algn="l" rtl="0">
              <a:spcBef>
                <a:spcPts val="0"/>
              </a:spcBef>
              <a:spcAft>
                <a:spcPts val="0"/>
              </a:spcAft>
              <a:buSzPts val="2800"/>
              <a:buChar char="-"/>
            </a:pPr>
            <a:r>
              <a:rPr lang="sv"/>
              <a:t>Pat kan även ha utstrålande smärta.</a:t>
            </a:r>
            <a:endParaRPr/>
          </a:p>
        </p:txBody>
      </p:sp>
    </p:spTree>
    <p:extLst>
      <p:ext uri="{BB962C8B-B14F-4D97-AF65-F5344CB8AC3E}">
        <p14:creationId xmlns:p14="http://schemas.microsoft.com/office/powerpoint/2010/main" val="2047079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388600" y="160000"/>
            <a:ext cx="8520600" cy="932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sz="2300"/>
              <a:t>Icke akut lumbago/ospecifierad ländryggsmärta  (non specific LBP)</a:t>
            </a:r>
            <a:endParaRPr sz="2300"/>
          </a:p>
        </p:txBody>
      </p:sp>
      <p:sp>
        <p:nvSpPr>
          <p:cNvPr id="85" name="Google Shape;85;p18"/>
          <p:cNvSpPr txBox="1">
            <a:spLocks noGrp="1"/>
          </p:cNvSpPr>
          <p:nvPr>
            <p:ph type="subTitle" idx="1"/>
          </p:nvPr>
        </p:nvSpPr>
        <p:spPr>
          <a:xfrm>
            <a:off x="553925" y="1686400"/>
            <a:ext cx="8520600" cy="3367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1900" dirty="0"/>
              <a:t>- Vanlig diagnos, kallas för ospecifik ländryggsmärta då det inte går att säga vad som fysiologiskt orsakar ländryggssmärtan.</a:t>
            </a:r>
            <a:endParaRPr sz="1900" dirty="0"/>
          </a:p>
          <a:p>
            <a:pPr marL="0" lvl="0" indent="0" algn="l" rtl="0">
              <a:spcBef>
                <a:spcPts val="0"/>
              </a:spcBef>
              <a:spcAft>
                <a:spcPts val="0"/>
              </a:spcAft>
              <a:buNone/>
            </a:pPr>
            <a:endParaRPr sz="1900" dirty="0"/>
          </a:p>
          <a:p>
            <a:pPr marL="0" lvl="0" indent="0" algn="l" rtl="0">
              <a:spcBef>
                <a:spcPts val="0"/>
              </a:spcBef>
              <a:spcAft>
                <a:spcPts val="0"/>
              </a:spcAft>
              <a:buNone/>
            </a:pPr>
            <a:r>
              <a:rPr lang="sv" sz="1900" dirty="0"/>
              <a:t>-Skiljer sig från akut lumbago genom att besvär/smärta är lindrigare. T ex, aktiv rörlighet utan större hinder men vid belastande lyft kommer smärta </a:t>
            </a:r>
            <a:endParaRPr sz="1900" dirty="0"/>
          </a:p>
          <a:p>
            <a:pPr marL="0" lvl="0" indent="0" algn="l" rtl="0">
              <a:spcBef>
                <a:spcPts val="0"/>
              </a:spcBef>
              <a:spcAft>
                <a:spcPts val="0"/>
              </a:spcAft>
              <a:buNone/>
            </a:pPr>
            <a:endParaRPr sz="1900" dirty="0"/>
          </a:p>
          <a:p>
            <a:pPr marL="0" lvl="0" indent="0" algn="l" rtl="0">
              <a:spcBef>
                <a:spcPts val="0"/>
              </a:spcBef>
              <a:spcAft>
                <a:spcPts val="0"/>
              </a:spcAft>
              <a:buNone/>
            </a:pPr>
            <a:r>
              <a:rPr lang="sv" sz="1900" dirty="0"/>
              <a:t>- Svarar ofta mycket bra på fysioterapi</a:t>
            </a:r>
            <a:endParaRPr sz="1900" dirty="0"/>
          </a:p>
          <a:p>
            <a:pPr marL="0" lvl="0" indent="0" algn="l" rtl="0">
              <a:spcBef>
                <a:spcPts val="0"/>
              </a:spcBef>
              <a:spcAft>
                <a:spcPts val="0"/>
              </a:spcAft>
              <a:buNone/>
            </a:pPr>
            <a:endParaRPr sz="1900" dirty="0"/>
          </a:p>
          <a:p>
            <a:pPr marL="0" lvl="0" indent="0" algn="l" rtl="0">
              <a:spcBef>
                <a:spcPts val="0"/>
              </a:spcBef>
              <a:spcAft>
                <a:spcPts val="0"/>
              </a:spcAft>
              <a:buNone/>
            </a:pPr>
            <a:r>
              <a:rPr lang="sv" sz="1900" dirty="0"/>
              <a:t>- Viktigt att komma ihåg att det är vanligt med denna typ av ländryggssmärta hos patienter med psykisk ohälsa.</a:t>
            </a:r>
            <a:endParaRPr sz="1900" dirty="0"/>
          </a:p>
        </p:txBody>
      </p:sp>
    </p:spTree>
    <p:extLst>
      <p:ext uri="{BB962C8B-B14F-4D97-AF65-F5344CB8AC3E}">
        <p14:creationId xmlns:p14="http://schemas.microsoft.com/office/powerpoint/2010/main" val="3557594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311700" y="163225"/>
            <a:ext cx="8520600" cy="934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Diskbråck/buktning ländrygg</a:t>
            </a:r>
            <a:endParaRPr/>
          </a:p>
        </p:txBody>
      </p:sp>
      <p:sp>
        <p:nvSpPr>
          <p:cNvPr id="91" name="Google Shape;91;p19"/>
          <p:cNvSpPr txBox="1">
            <a:spLocks noGrp="1"/>
          </p:cNvSpPr>
          <p:nvPr>
            <p:ph type="subTitle" idx="1"/>
          </p:nvPr>
        </p:nvSpPr>
        <p:spPr>
          <a:xfrm>
            <a:off x="440875" y="1098025"/>
            <a:ext cx="8520600" cy="40212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SzPts val="2000"/>
              <a:buChar char="-"/>
            </a:pPr>
            <a:r>
              <a:rPr lang="sv" sz="2000"/>
              <a:t>Vanligaste patientgruppen är 30-50 år, män verkar drabbas i större grad</a:t>
            </a:r>
            <a:endParaRPr sz="2000"/>
          </a:p>
          <a:p>
            <a:pPr marL="457200" lvl="0" indent="-355600" algn="l" rtl="0">
              <a:spcBef>
                <a:spcPts val="0"/>
              </a:spcBef>
              <a:spcAft>
                <a:spcPts val="0"/>
              </a:spcAft>
              <a:buSzPts val="2000"/>
              <a:buChar char="-"/>
            </a:pPr>
            <a:r>
              <a:rPr lang="sv" sz="2000"/>
              <a:t>Vanligaste nivå är L4-L5, L5-S1</a:t>
            </a:r>
            <a:endParaRPr sz="2000"/>
          </a:p>
          <a:p>
            <a:pPr marL="457200" lvl="0" indent="-355600" algn="l" rtl="0">
              <a:spcBef>
                <a:spcPts val="0"/>
              </a:spcBef>
              <a:spcAft>
                <a:spcPts val="0"/>
              </a:spcAft>
              <a:buSzPts val="2000"/>
              <a:buChar char="-"/>
            </a:pPr>
            <a:r>
              <a:rPr lang="sv" sz="2000"/>
              <a:t>Ofta plötslig debut med grav funktionsnedsättning och smärta som är utstrålande, känselnedsättning vanligt.</a:t>
            </a:r>
            <a:endParaRPr sz="2000"/>
          </a:p>
          <a:p>
            <a:pPr marL="457200" lvl="0" indent="-355600" algn="l" rtl="0">
              <a:spcBef>
                <a:spcPts val="0"/>
              </a:spcBef>
              <a:spcAft>
                <a:spcPts val="0"/>
              </a:spcAft>
              <a:buSzPts val="2000"/>
              <a:buChar char="-"/>
            </a:pPr>
            <a:r>
              <a:rPr lang="sv" sz="2000"/>
              <a:t>Viktigt att meddela till pat att dem flesta diskbråck läker av sig självt, efter 6v lämpligt med MR vid utebliven förbättring</a:t>
            </a:r>
            <a:endParaRPr sz="2000"/>
          </a:p>
          <a:p>
            <a:pPr marL="457200" lvl="0" indent="-355600" algn="l" rtl="0">
              <a:spcBef>
                <a:spcPts val="0"/>
              </a:spcBef>
              <a:spcAft>
                <a:spcPts val="0"/>
              </a:spcAft>
              <a:buSzPts val="2000"/>
              <a:buChar char="-"/>
            </a:pPr>
            <a:r>
              <a:rPr lang="sv" sz="2000"/>
              <a:t>Fysisk aktivitet efter förmåga</a:t>
            </a:r>
            <a:endParaRPr sz="2000"/>
          </a:p>
          <a:p>
            <a:pPr marL="457200" lvl="0" indent="-355600" algn="l" rtl="0">
              <a:spcBef>
                <a:spcPts val="0"/>
              </a:spcBef>
              <a:spcAft>
                <a:spcPts val="0"/>
              </a:spcAft>
              <a:buSzPts val="2000"/>
              <a:buChar char="-"/>
            </a:pPr>
            <a:r>
              <a:rPr lang="sv" sz="2000"/>
              <a:t>Vid misstanke om diskbråck, kontrollera röda flaggor (miktionssvårigheter, ridbyxeanestesi)</a:t>
            </a:r>
            <a:endParaRPr sz="2000"/>
          </a:p>
        </p:txBody>
      </p:sp>
    </p:spTree>
    <p:extLst>
      <p:ext uri="{BB962C8B-B14F-4D97-AF65-F5344CB8AC3E}">
        <p14:creationId xmlns:p14="http://schemas.microsoft.com/office/powerpoint/2010/main" val="391768815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p:Policy xmlns:p="office.server.policy" id="" local="true">
  <p:Name>Informerande</p:Name>
  <p:Description/>
  <p:Statement/>
  <p:PolicyItems>
    <p:PolicyItem featureId="Microsoft.Office.RecordsManagement.PolicyFeatures.Expiration" staticId="0x010100D7963E0E5B7A40E5AEA07389401D709F007B1238BBD93543428C20870054E92DBF|1214505165" UniqueId="15436f43-43ec-43f4-afa0-3fdfa097cfae">
      <p:Name>Bevarande</p:Name>
      <p:Description>Automatisk schemaläggning av innehåll som ska bearbetas, och utföra en bevarandeåtgärd på innehåll som har nått sitt förfallodatum.</p:Description>
      <p:CustomData>
        <Schedules nextStageId="3" default="true">
          <Schedule type="Default">
            <stages>
              <data stageId="1" recur="true" offset="36" unit="months">
                <formula id="Microsoft.Office.RecordsManagement.PolicyFeatures.Expiration.Formula.BuiltIn">
                  <number>0</number>
                  <property>NLLThinningTime</property>
                  <propertyid>2793489f-7251-475b-a975-480031914936</propertyid>
                  <period>months</period>
                </formula>
                <action type="workflow" id="d9837362-db90-41fe-8d27-3f4e28fd673a"/>
              </data>
              <data stageId="2">
                <formula id="Microsoft.Office.RecordsManagement.PolicyFeatures.Expiration.Formula.BuiltIn">
                  <number>1</number>
                  <property>NLLThinningTime</property>
                  <propertyid>2793489f-7251-475b-a975-480031914936</propertyid>
                  <period>months</period>
                </formula>
                <action type="action" id="Microsoft.Office.RecordsManagement.PolicyFeatures.Expiration.Action.MoveToRecycleBin"/>
              </data>
            </stages>
          </Schedule>
        </Schedules>
      </p:CustomData>
    </p:PolicyItem>
  </p:PolicyItems>
</p:Policy>
</file>

<file path=customXml/item2.xml><?xml version="1.0" encoding="utf-8"?>
<ct:contentTypeSchema xmlns:ct="http://schemas.microsoft.com/office/2006/metadata/contentType" xmlns:ma="http://schemas.microsoft.com/office/2006/metadata/properties/metaAttributes" ct:_="" ma:_="" ma:contentTypeName="Informerande dokument" ma:contentTypeID="0x010100D7963E0E5B7A40E5AEA07389401D709F007B1238BBD93543428C20870054E92DBF0100907CEEA6569A954C976B7824CE75F91F" ma:contentTypeVersion="1901" ma:contentTypeDescription="Informerande dokument" ma:contentTypeScope="" ma:versionID="707839746edcbaaa9aa34854d64856ee">
  <xsd:schema xmlns:xsd="http://www.w3.org/2001/XMLSchema" xmlns:xs="http://www.w3.org/2001/XMLSchema" xmlns:p="http://schemas.microsoft.com/office/2006/metadata/properties" xmlns:ns1="http://schemas.microsoft.com/sharepoint/v3" xmlns:ns2="c7918ce9-5289-4a18-805d-4141408e948c" xmlns:ns3="e1dec489-f745-4ed5-9c00-958a11aea6df" targetNamespace="http://schemas.microsoft.com/office/2006/metadata/properties" ma:root="true" ma:fieldsID="5d4a77ae3822e7c307aa6591e85fc8cf" ns1:_="" ns2:_="" ns3:_="">
    <xsd:import namespace="http://schemas.microsoft.com/sharepoint/v3"/>
    <xsd:import namespace="c7918ce9-5289-4a18-805d-4141408e948c"/>
    <xsd:import namespace="e1dec489-f745-4ed5-9c00-958a11aea6df"/>
    <xsd:element name="properties">
      <xsd:complexType>
        <xsd:sequence>
          <xsd:element name="documentManagement">
            <xsd:complexType>
              <xsd:all>
                <xsd:element ref="ns2:_dlc_DocId" minOccurs="0"/>
                <xsd:element ref="ns2:_dlc_DocIdUrl" minOccurs="0"/>
                <xsd:element ref="ns2:_dlc_DocIdPersistId" minOccurs="0"/>
                <xsd:element ref="ns3:VIS_DocumentId" minOccurs="0"/>
                <xsd:element ref="ns1:NLLStakeholderTaxHTField0" minOccurs="0"/>
                <xsd:element ref="ns2:TaxKeywordTaxHTField" minOccurs="0"/>
                <xsd:element ref="ns3:DocumentStatus" minOccurs="0"/>
                <xsd:element ref="ns1:NLLInformationclass"/>
                <xsd:element ref="ns1:NLLThinningTime" minOccurs="0"/>
                <xsd:element ref="ns3:VISResponsible"/>
                <xsd:element ref="ns1:AnsvarigQuickpart" minOccurs="0"/>
                <xsd:element ref="ns1:NLLDocumentTypeTaxHTField0" minOccurs="0"/>
                <xsd:element ref="ns1:_dlc_Exempt" minOccurs="0"/>
                <xsd:element ref="ns1:_dlc_ExpireDateSaved" minOccurs="0"/>
                <xsd:element ref="ns1:_dlc_ExpireDate" minOccurs="0"/>
                <xsd:element ref="ns1:prdProcessTaxHTField0" minOccurs="0"/>
                <xsd:element ref="ns1:NLLVersion" minOccurs="0"/>
                <xsd:element ref="ns1:NLLModifiedBy" minOccurs="0"/>
                <xsd:element ref="ns1:NLLDocumentIDValue" minOccurs="0"/>
                <xsd:element ref="ns1:NLLPublishingstatus" minOccurs="0"/>
                <xsd:element ref="ns1:NLLDiarienummer" minOccurs="0"/>
                <xsd:element ref="ns1:NLLPublishDate" minOccurs="0"/>
                <xsd:element ref="ns1:NLLInformationCollectionTaxHTField0" minOccurs="0"/>
                <xsd:element ref="ns1:NLLProducerPlaceTaxHTField0" minOccurs="0"/>
                <xsd:element ref="ns1:NLLEstablishedBy"/>
                <xsd:element ref="ns1:NLLEstablishedByQuickpart" minOccurs="0"/>
                <xsd:element ref="ns1:VersionComment" minOccurs="0"/>
                <xsd:element ref="ns1:NLLPublishDateQuickpart" minOccurs="0"/>
                <xsd:element ref="ns1:NLLLockWorkflows" minOccurs="0"/>
                <xsd:element ref="ns1:NLLPublish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NLLStakeholderTaxHTField0" ma:index="13" nillable="true" ma:taxonomy="true" ma:internalName="NLLStakeholderTaxHTField0" ma:taxonomyFieldName="NLLStakeholder" ma:displayName="Gäller för verksamhet" ma:fieldId="{fc9b4796-81cc-4809-b89e-b480826c68b7}" ma:taxonomyMulti="true" ma:sspId="39d54842-4abd-4019-b0bf-19e71d696155" ma:termSetId="012a677c-9277-4d4c-83ea-a9768cc27725" ma:anchorId="00000000-0000-0000-0000-000000000000" ma:open="false" ma:isKeyword="false">
      <xsd:complexType>
        <xsd:sequence>
          <xsd:element ref="pc:Terms" minOccurs="0" maxOccurs="1"/>
        </xsd:sequence>
      </xsd:complexType>
    </xsd:element>
    <xsd:element name="NLLInformationclass" ma:index="17" ma:displayName="Informationsklass" ma:internalName="NLLInformationclass">
      <xsd:simpleType>
        <xsd:restriction base="dms:Choice">
          <xsd:enumeration value="Publik"/>
          <xsd:enumeration value="Intern alla"/>
          <xsd:enumeration value="Intern skyddad"/>
        </xsd:restriction>
      </xsd:simpleType>
    </xsd:element>
    <xsd:element name="NLLThinningTime" ma:index="19" nillable="true" ma:displayName="Gallringsfrist" ma:format="DateOnly" ma:hidden="true" ma:internalName="NLLThinningTime">
      <xsd:simpleType>
        <xsd:restriction base="dms:DateTime"/>
      </xsd:simpleType>
    </xsd:element>
    <xsd:element name="AnsvarigQuickpart" ma:index="21" nillable="true" ma:displayName="AnsvarigQuickpart" ma:hidden="true" ma:internalName="AnsvarigQuickpart">
      <xsd:simpleType>
        <xsd:restriction base="dms:Text"/>
      </xsd:simpleType>
    </xsd:element>
    <xsd:element name="NLLDocumentTypeTaxHTField0" ma:index="23" ma:taxonomy="true" ma:internalName="NLLDocumentTypeTaxHTField0" ma:taxonomyFieldName="NLLDocumentType" ma:displayName="Dokumenttyp" ma:fieldId="{38578a5b-744a-40d6-84e1-ab48bc8b5a57}" ma:sspId="39d54842-4abd-4019-b0bf-19e71d696155" ma:termSetId="52dfd850-14dd-4e84-a867-57b1223f01ac" ma:anchorId="00000000-0000-0000-0000-000000000000" ma:open="false" ma:isKeyword="false">
      <xsd:complexType>
        <xsd:sequence>
          <xsd:element ref="pc:Terms" minOccurs="0" maxOccurs="1"/>
        </xsd:sequence>
      </xsd:complexType>
    </xsd:element>
    <xsd:element name="_dlc_Exempt" ma:index="24" nillable="true" ma:displayName="Undanta från princip" ma:hidden="true" ma:internalName="_dlc_Exempt" ma:readOnly="true">
      <xsd:simpleType>
        <xsd:restriction base="dms:Unknown"/>
      </xsd:simpleType>
    </xsd:element>
    <xsd:element name="_dlc_ExpireDateSaved" ma:index="25" nillable="true" ma:displayName="Originalförfallodag" ma:hidden="true" ma:internalName="_dlc_ExpireDateSaved" ma:readOnly="true">
      <xsd:simpleType>
        <xsd:restriction base="dms:DateTime"/>
      </xsd:simpleType>
    </xsd:element>
    <xsd:element name="_dlc_ExpireDate" ma:index="26" nillable="true" ma:displayName="Förfallodatum" ma:description="" ma:hidden="true" ma:indexed="true" ma:internalName="_dlc_ExpireDate" ma:readOnly="true">
      <xsd:simpleType>
        <xsd:restriction base="dms:DateTime"/>
      </xsd:simpleType>
    </xsd:element>
    <xsd:element name="prdProcessTaxHTField0" ma:index="27" nillable="true" ma:taxonomy="true" ma:internalName="prdProcessTaxHTField0" ma:taxonomyFieldName="prdProcess" ma:displayName="Process" ma:fieldId="{7458416b-87c5-4f2a-97ed-9ee5dd1e516d}" ma:taxonomyMulti="true" ma:sspId="39d54842-4abd-4019-b0bf-19e71d696155" ma:termSetId="747d8a4a-b066-47e6-b826-8f1c93ac4001" ma:anchorId="00000000-0000-0000-0000-000000000000" ma:open="false" ma:isKeyword="false">
      <xsd:complexType>
        <xsd:sequence>
          <xsd:element ref="pc:Terms" minOccurs="0" maxOccurs="1"/>
        </xsd:sequence>
      </xsd:complexType>
    </xsd:element>
    <xsd:element name="NLLVersion" ma:index="28" nillable="true" ma:displayName="Version" ma:internalName="NLLVersion" ma:readOnly="false">
      <xsd:simpleType>
        <xsd:restriction base="dms:Text"/>
      </xsd:simpleType>
    </xsd:element>
    <xsd:element name="NLLModifiedBy" ma:index="29" nillable="true" ma:displayName="Upprättad av" ma:hidden="true" ma:internalName="NLLModifiedBy">
      <xsd:simpleType>
        <xsd:restriction base="dms:Text"/>
      </xsd:simpleType>
    </xsd:element>
    <xsd:element name="NLLDocumentIDValue" ma:index="30" nillable="true" ma:displayName="Dokument-Id Värde" ma:hidden="true" ma:internalName="NLLDocumentIDValue">
      <xsd:simpleType>
        <xsd:restriction base="dms:Text"/>
      </xsd:simpleType>
    </xsd:element>
    <xsd:element name="NLLPublishingstatus" ma:index="31" nillable="true" ma:displayName="Publiceringsstatus" ma:internalName="NLLPublishingstatus" ma:readOnly="false">
      <xsd:simpleType>
        <xsd:restriction base="dms:Choice">
          <xsd:enumeration value="Ej Publicerad"/>
          <xsd:enumeration value="Publicerad"/>
          <xsd:enumeration value="Avpublicerad"/>
          <xsd:enumeration value="Revidering krävs"/>
          <xsd:enumeration value="Revidering pågår"/>
        </xsd:restriction>
      </xsd:simpleType>
    </xsd:element>
    <xsd:element name="NLLDiarienummer" ma:index="32" nillable="true" ma:displayName="Diarienummer" ma:description="" ma:internalName="NLLDiarienummer" ma:readOnly="false">
      <xsd:simpleType>
        <xsd:restriction base="dms:Text"/>
      </xsd:simpleType>
    </xsd:element>
    <xsd:element name="NLLPublishDate" ma:index="34" nillable="true" ma:displayName="Publiceringsdatum" ma:format="DateOnly" ma:hidden="true" ma:internalName="NLLPublishDate">
      <xsd:simpleType>
        <xsd:restriction base="dms:DateTime"/>
      </xsd:simpleType>
    </xsd:element>
    <xsd:element name="NLLInformationCollectionTaxHTField0" ma:index="35" nillable="true" ma:taxonomy="true" ma:internalName="NLLInformationCollectionTaxHTField0" ma:taxonomyFieldName="NLLInformationCollection" ma:displayName="Informationssamling" ma:fieldId="{5965f86f-d738-4017-88d8-24d6ef34a791}" ma:taxonomyMulti="true" ma:sspId="39d54842-4abd-4019-b0bf-19e71d696155" ma:termSetId="60e00f7a-77a4-4c71-b63e-bae2eb97b373" ma:anchorId="00000000-0000-0000-0000-000000000000" ma:open="false" ma:isKeyword="false">
      <xsd:complexType>
        <xsd:sequence>
          <xsd:element ref="pc:Terms" minOccurs="0" maxOccurs="1"/>
        </xsd:sequence>
      </xsd:complexType>
    </xsd:element>
    <xsd:element name="NLLProducerPlaceTaxHTField0" ma:index="37" nillable="true" ma:taxonomy="true" ma:internalName="NLLProducerPlaceTaxHTField0" ma:taxonomyFieldName="NLLProducerPlace" ma:displayName="Producentplats" ma:fieldId="{e174ebea-294d-44bc-9c09-0f97f1197811}" ma:sspId="39d54842-4abd-4019-b0bf-19e71d696155" ma:termSetId="45f1cc5b-3028-4a82-8c90-ecfb5e2e8603" ma:anchorId="00000000-0000-0000-0000-000000000000" ma:open="false" ma:isKeyword="false">
      <xsd:complexType>
        <xsd:sequence>
          <xsd:element ref="pc:Terms" minOccurs="0" maxOccurs="1"/>
        </xsd:sequence>
      </xsd:complexType>
    </xsd:element>
    <xsd:element name="NLLEstablishedBy" ma:index="38" ma:displayName="Upprättad av" ma:list="UserInfo" ma:SharePointGroup="0" ma:internalName="NLLEstablished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NLLEstablishedByQuickpart" ma:index="39" nillable="true" ma:displayName="Upprättad av Quickpart" ma:hidden="true" ma:internalName="NLLEstablishedByQuickpart">
      <xsd:simpleType>
        <xsd:restriction base="dms:Text"/>
      </xsd:simpleType>
    </xsd:element>
    <xsd:element name="VersionComment" ma:index="40" nillable="true" ma:displayName="Versionskommentar" ma:hidden="true" ma:internalName="VersionComment" ma:readOnly="false">
      <xsd:simpleType>
        <xsd:restriction base="dms:Text"/>
      </xsd:simpleType>
    </xsd:element>
    <xsd:element name="NLLPublishDateQuickpart" ma:index="41" nillable="true" ma:displayName="Publiceringsdatum Quickpart" ma:hidden="true" ma:internalName="NLLPublishDateQuickpart">
      <xsd:simpleType>
        <xsd:restriction base="dms:Text"/>
      </xsd:simpleType>
    </xsd:element>
    <xsd:element name="NLLLockWorkflows" ma:index="42" nillable="true" ma:displayName="ArbetsflödeKörs" ma:default="0" ma:hidden="true" ma:internalName="NLLLockWorkflows">
      <xsd:simpleType>
        <xsd:restriction base="dms:Boolean"/>
      </xsd:simpleType>
    </xsd:element>
    <xsd:element name="NLLPublished" ma:index="43" nillable="true" ma:displayName="Publicerad" ma:hidden="true" ma:internalName="NLLPublished">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7918ce9-5289-4a18-805d-4141408e948c" elementFormDefault="qualified">
    <xsd:import namespace="http://schemas.microsoft.com/office/2006/documentManagement/types"/>
    <xsd:import namespace="http://schemas.microsoft.com/office/infopath/2007/PartnerControls"/>
    <xsd:element name="_dlc_DocId" ma:index="8" nillable="true" ma:displayName="Dokument-ID-värde" ma:description="Värdet för dokument-ID som tilldelats till det här objektet." ma:internalName="_dlc_DocId" ma:readOnly="true">
      <xsd:simpleType>
        <xsd:restriction base="dms:Text"/>
      </xsd:simpleType>
    </xsd:element>
    <xsd:element name="_dlc_DocIdUrl" ma:index="9"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Spara ID" ma:description="Behåll ID vid tillägg." ma:hidden="true" ma:internalName="_dlc_DocIdPersistId" ma:readOnly="true">
      <xsd:simpleType>
        <xsd:restriction base="dms:Boolean"/>
      </xsd:simpleType>
    </xsd:element>
    <xsd:element name="TaxKeywordTaxHTField" ma:index="15" nillable="true" ma:taxonomy="true" ma:internalName="TaxKeywordTaxHTField" ma:taxonomyFieldName="TaxKeyword" ma:displayName="NLL-Nyckelord" ma:fieldId="{23f27201-bee3-471e-b2e7-b64fd8b7ca38}" ma:taxonomyMulti="true" ma:sspId="39d54842-4abd-4019-b0bf-19e71d696155"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1dec489-f745-4ed5-9c00-958a11aea6df" elementFormDefault="qualified">
    <xsd:import namespace="http://schemas.microsoft.com/office/2006/documentManagement/types"/>
    <xsd:import namespace="http://schemas.microsoft.com/office/infopath/2007/PartnerControls"/>
    <xsd:element name="VIS_DocumentId" ma:index="12" nillable="true" ma:displayName="Producentplats ID" ma:hidden="true" ma:internalName="VIS_Document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cumentStatus" ma:index="16" nillable="true" ma:displayName="Dokumentstatus" ma:hidden="true" ma:internalName="Dokumentstatus"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VISResponsible" ma:index="20" ma:displayName="Ansvarig" ma:list="UserInfo" ma:internalName="VISResponsible" ma:readOnly="fals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NLLPublishDate xmlns="http://schemas.microsoft.com/sharepoint/v3">2024-11-03T23:00:00+00:00</NLLPublishDate>
    <NLLPublished xmlns="http://schemas.microsoft.com/sharepoint/v3" xsi:nil="true"/>
    <NLLPublishingstatus xmlns="http://schemas.microsoft.com/sharepoint/v3">Publicerad</NLLPublishingstatus>
    <NLLDocumentIDValue xmlns="http://schemas.microsoft.com/sharepoint/v3">ARBGRP814-62237006-355</NLLDocumentIDValue>
    <NLLThinningTime xmlns="http://schemas.microsoft.com/sharepoint/v3">2027-11-03T23:00:00+00:00</NLLThinningTime>
    <NLLPublishDateQuickpart xmlns="http://schemas.microsoft.com/sharepoint/v3">2024-11-04</NLLPublishDateQuickpart>
    <NLLInformationCollectionTaxHTField0 xmlns="http://schemas.microsoft.com/sharepoint/v3">
      <Terms xmlns="http://schemas.microsoft.com/office/infopath/2007/PartnerControls"/>
    </NLLInformationCollectionTaxHTField0>
    <NLLLockWorkflows xmlns="http://schemas.microsoft.com/sharepoint/v3">false</NLLLockWorkflows>
    <NLLEstablishedByQuickpart xmlns="http://schemas.microsoft.com/sharepoint/v3">Anna Beck</NLLEstablishedByQuickpart>
    <prdProcessTaxHTField0 xmlns="http://schemas.microsoft.com/sharepoint/v3">
      <Terms xmlns="http://schemas.microsoft.com/office/infopath/2007/PartnerControls"/>
    </prdProcessTaxHTField0>
    <AnsvarigQuickpart xmlns="http://schemas.microsoft.com/sharepoint/v3">Anna Beck</AnsvarigQuickpart>
    <NLLEstablishedBy xmlns="http://schemas.microsoft.com/sharepoint/v3">
      <UserInfo>
        <DisplayName>Anna Beck</DisplayName>
        <AccountId>1180</AccountId>
        <AccountType/>
      </UserInfo>
    </NLLEstablishedBy>
    <NLLStakeholderTaxHTField0 xmlns="http://schemas.microsoft.com/sharepoint/v3">
      <Terms xmlns="http://schemas.microsoft.com/office/infopath/2007/PartnerControls">
        <TermInfo xmlns="http://schemas.microsoft.com/office/infopath/2007/PartnerControls">
          <TermName xmlns="http://schemas.microsoft.com/office/infopath/2007/PartnerControls">Division Nära</TermName>
          <TermId xmlns="http://schemas.microsoft.com/office/infopath/2007/PartnerControls">bc153e3c-85ea-45cf-bce9-ae26fafd6374</TermId>
        </TermInfo>
      </Terms>
    </NLLStakeholderTaxHTField0>
    <NLLDocumentTypeTaxHTField0 xmlns="http://schemas.microsoft.com/sharepoint/v3">
      <Terms xmlns="http://schemas.microsoft.com/office/infopath/2007/PartnerControls">
        <TermInfo xmlns="http://schemas.microsoft.com/office/infopath/2007/PartnerControls">
          <TermName xmlns="http://schemas.microsoft.com/office/infopath/2007/PartnerControls">Presentation</TermName>
          <TermId xmlns="http://schemas.microsoft.com/office/infopath/2007/PartnerControls">981e6eac-a633-4de2-91a2-d5e48e1c0d00</TermId>
        </TermInfo>
      </Terms>
    </NLLDocumentTypeTaxHTField0>
    <NLLVersion xmlns="http://schemas.microsoft.com/sharepoint/v3">4.0</NLLVersion>
    <NLLInformationclass xmlns="http://schemas.microsoft.com/sharepoint/v3">Publik</NLLInformationclass>
    <NLLModifiedBy xmlns="http://schemas.microsoft.com/sharepoint/v3">Anna Beck</NLLModifiedBy>
    <NLLProducerPlaceTaxHTField0 xmlns="http://schemas.microsoft.com/sharepoint/v3">
      <Terms xmlns="http://schemas.microsoft.com/office/infopath/2007/PartnerControls">
        <TermInfo xmlns="http://schemas.microsoft.com/office/infopath/2007/PartnerControls">
          <TermName xmlns="http://schemas.microsoft.com/office/infopath/2007/PartnerControls">Kompetensenheten</TermName>
          <TermId xmlns="http://schemas.microsoft.com/office/infopath/2007/PartnerControls">42e26e02-a456-42cb-bd9d-6e9d47651667</TermId>
        </TermInfo>
      </Terms>
    </NLLProducerPlaceTaxHTField0>
    <VersionComment xmlns="http://schemas.microsoft.com/sharepoint/v3" xsi:nil="true"/>
    <NLLDiarienummer xmlns="http://schemas.microsoft.com/sharepoint/v3" xsi:nil="true"/>
    <TaxKeywordTaxHTField xmlns="c7918ce9-5289-4a18-805d-4141408e948c">
      <Terms xmlns="http://schemas.microsoft.com/office/infopath/2007/PartnerControls">
        <TermInfo xmlns="http://schemas.microsoft.com/office/infopath/2007/PartnerControls">
          <TermName xmlns="http://schemas.microsoft.com/office/infopath/2007/PartnerControls">kompetensenheten-rörelseorgan</TermName>
          <TermId xmlns="http://schemas.microsoft.com/office/infopath/2007/PartnerControls">dc4fb7a3-e5cc-4db4-a31c-14f5a599ea24</TermId>
        </TermInfo>
      </Terms>
    </TaxKeywordTaxHTField>
    <_dlc_DocId xmlns="c7918ce9-5289-4a18-805d-4141408e948c">ARBGRP814-62237006-355</_dlc_DocId>
    <_dlc_DocIdUrl xmlns="c7918ce9-5289-4a18-805d-4141408e948c">
      <Url>http://spportal.extvis.local/process/administrativ/_layouts/15/DocIdRedir.aspx?ID=ARBGRP814-62237006-355</Url>
      <Description>ARBGRP814-62237006-355</Description>
    </_dlc_DocIdUrl>
    <_dlc_DocIdPersistId xmlns="c7918ce9-5289-4a18-805d-4141408e948c">true</_dlc_DocIdPersistId>
    <_dlc_ExpireDateSaved xmlns="http://schemas.microsoft.com/sharepoint/v3" xsi:nil="true"/>
    <_dlc_ExpireDate xmlns="http://schemas.microsoft.com/sharepoint/v3">2027-12-03T23:00:00+00:00</_dlc_ExpireDate>
    <VIS_DocumentId xmlns="e1dec489-f745-4ed5-9c00-958a11aea6df">
      <Url>https://samarbeta.nll.se/producentplats/kompetensenheten/_layouts/15/DocIdRedir.aspx?ID=ARBGRP814-62237006-355</Url>
      <Description>ARBGRP814-62237006-355</Description>
    </VIS_DocumentId>
    <VISResponsible xmlns="e1dec489-f745-4ed5-9c00-958a11aea6df">
      <UserInfo>
        <DisplayName>Anna Beck</DisplayName>
        <AccountId>1180</AccountId>
        <AccountType/>
      </UserInfo>
    </VISResponsible>
    <DocumentStatus xmlns="e1dec489-f745-4ed5-9c00-958a11aea6df">
      <Url>https://samarbeta.nll.se/producentplats/kompetensenheten/_layouts/15/wrkstat.aspx?List=77f33979-66c4-45c8-9f24-50cd919a6bc8&amp;WorkflowInstanceName=13e248b4-1308-45bf-911f-ae008c134ac2</Url>
      <Description>Publicerad</Description>
    </DocumentStatus>
    <_dlc_Exempt xmlns="http://schemas.microsoft.com/sharepoint/v3">false</_dlc_Exempt>
  </documentManagement>
</p:properties>
</file>

<file path=customXml/item4.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Version=14.0.0.0, Culture=neutral, PublicKeyToken=71e9bce111e9429c</Assembly>
    <Class>Microsoft.Office.RecordsManagement.Internal.UpdateExpireDate</Class>
    <Data/>
    <Filter/>
  </Receiver>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31B902-8D8A-43D5-BEB9-B885F0432774}"/>
</file>

<file path=customXml/itemProps2.xml><?xml version="1.0" encoding="utf-8"?>
<ds:datastoreItem xmlns:ds="http://schemas.openxmlformats.org/officeDocument/2006/customXml" ds:itemID="{89D4F2CF-65D2-453A-AE49-FFCF1B7315B4}"/>
</file>

<file path=customXml/itemProps3.xml><?xml version="1.0" encoding="utf-8"?>
<ds:datastoreItem xmlns:ds="http://schemas.openxmlformats.org/officeDocument/2006/customXml" ds:itemID="{CC98CC68-1B28-4F7A-9C61-94BA89974105}">
  <ds:schemaRefs>
    <ds:schemaRef ds:uri="http://www.w3.org/XML/1998/namespace"/>
    <ds:schemaRef ds:uri="http://schemas.openxmlformats.org/package/2006/metadata/core-properties"/>
    <ds:schemaRef ds:uri="http://schemas.microsoft.com/office/infopath/2007/PartnerControls"/>
    <ds:schemaRef ds:uri="http://schemas.microsoft.com/office/2006/documentManagement/types"/>
    <ds:schemaRef ds:uri="http://purl.org/dc/dcmitype/"/>
    <ds:schemaRef ds:uri="40f73820-99f9-4fe3-b2a9-445e013d1ab9"/>
    <ds:schemaRef ds:uri="http://schemas.microsoft.com/sharepoint/v3"/>
    <ds:schemaRef ds:uri="http://purl.org/dc/elements/1.1/"/>
    <ds:schemaRef ds:uri="http://schemas.microsoft.com/office/2006/metadata/properties"/>
    <ds:schemaRef ds:uri="http://purl.org/dc/terms/"/>
  </ds:schemaRefs>
</ds:datastoreItem>
</file>

<file path=customXml/itemProps4.xml><?xml version="1.0" encoding="utf-8"?>
<ds:datastoreItem xmlns:ds="http://schemas.openxmlformats.org/officeDocument/2006/customXml" ds:itemID="{D4B3EEF9-D3CB-43C1-8BF5-3F8FE01D2DD7}"/>
</file>

<file path=customXml/itemProps5.xml><?xml version="1.0" encoding="utf-8"?>
<ds:datastoreItem xmlns:ds="http://schemas.openxmlformats.org/officeDocument/2006/customXml" ds:itemID="{A77E9B3C-F200-4366-9207-06FC2E7A97ED}"/>
</file>

<file path=docProps/app.xml><?xml version="1.0" encoding="utf-8"?>
<Properties xmlns="http://schemas.openxmlformats.org/officeDocument/2006/extended-properties" xmlns:vt="http://schemas.openxmlformats.org/officeDocument/2006/docPropsVTypes">
  <TotalTime>4</TotalTime>
  <Words>1960</Words>
  <Application>Microsoft Office PowerPoint</Application>
  <PresentationFormat>Bildspel på skärmen (16:9)</PresentationFormat>
  <Paragraphs>246</Paragraphs>
  <Slides>34</Slides>
  <Notes>32</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34</vt:i4>
      </vt:variant>
    </vt:vector>
  </HeadingPairs>
  <TitlesOfParts>
    <vt:vector size="37" baseType="lpstr">
      <vt:lpstr>Arial</vt:lpstr>
      <vt:lpstr>Times New Roman</vt:lpstr>
      <vt:lpstr>Simple Light</vt:lpstr>
      <vt:lpstr>Undersökningsmetodik</vt:lpstr>
      <vt:lpstr>Patientfall</vt:lpstr>
      <vt:lpstr>Ländrygg &amp; bäcken </vt:lpstr>
      <vt:lpstr>Relevanta och icke relevanta fynd vid RTG / MR</vt:lpstr>
      <vt:lpstr>Röda flaggor</vt:lpstr>
      <vt:lpstr>Röda flaggor forts.</vt:lpstr>
      <vt:lpstr>“Akut” lumbago/ryggskott</vt:lpstr>
      <vt:lpstr>Icke akut lumbago/ospecifierad ländryggsmärta  (non specific LBP)</vt:lpstr>
      <vt:lpstr>Diskbråck/buktning ländrygg</vt:lpstr>
      <vt:lpstr>Spinalstenos </vt:lpstr>
      <vt:lpstr>Spondylos/Facettledsartros</vt:lpstr>
      <vt:lpstr>Kotkompression</vt:lpstr>
      <vt:lpstr>Grov bedömning av ryggsmärta</vt:lpstr>
      <vt:lpstr>PowerPoint-presentation</vt:lpstr>
      <vt:lpstr>Funktionella tester för ländrygg</vt:lpstr>
      <vt:lpstr>PowerPoint-presentation</vt:lpstr>
      <vt:lpstr>Smärta ländrygg/höft samt tillägg neurologiska symptom, som vid föregående men tillägg av neurologiska tester</vt:lpstr>
      <vt:lpstr>Halsrygg - Diagnoser </vt:lpstr>
      <vt:lpstr>Patientfall nacke </vt:lpstr>
      <vt:lpstr>Nackspärr  </vt:lpstr>
      <vt:lpstr>myalgi relaterad till psykisk ohälsa </vt:lpstr>
      <vt:lpstr>Cervikalt diskbråck/diskbuktning</vt:lpstr>
      <vt:lpstr>Whiplash </vt:lpstr>
      <vt:lpstr>Kristallsjuka </vt:lpstr>
      <vt:lpstr>PowerPoint-presentation</vt:lpstr>
      <vt:lpstr>PowerPoint-presentation</vt:lpstr>
      <vt:lpstr>Artiklar, intro + nacke </vt:lpstr>
      <vt:lpstr>Bröstrygg </vt:lpstr>
      <vt:lpstr>Thoracic joint pain (Upphakning/låsning i bröstrygg)</vt:lpstr>
      <vt:lpstr>Kotkompression</vt:lpstr>
      <vt:lpstr>Diskbråck i bröstrygg</vt:lpstr>
      <vt:lpstr>Myalgi, bröstrygg </vt:lpstr>
      <vt:lpstr>Mb. Bechterews</vt:lpstr>
      <vt:lpstr>Tester för bröstrygg (fetstil är tester vid upphakningssmärta)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Föreläsning Höft Bröstrygg</dc:title>
  <cp:keywords>kompetensenheten-rörelseorgan</cp:keywords>
  <cp:lastModifiedBy>Anna Beck</cp:lastModifiedBy>
  <cp:revision>2</cp:revision>
  <dcterms:modified xsi:type="dcterms:W3CDTF">2024-11-04T09:49:55Z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0x010100D7963E0E5B7A40E5AEA07389401D709F007B1238BBD93543428C20870054E92DBF0100907CEEA6569A954C976B7824CE75F91F</vt:lpwstr>
  </property>
  <property fmtid="{D5CDD505-2E9C-101B-9397-08002B2CF9AE}" pid="3" name="TaxKeyword">
    <vt:lpwstr>11252;#kompetensenheten-rörelseorgan|dc4fb7a3-e5cc-4db4-a31c-14f5a599ea24</vt:lpwstr>
  </property>
  <property fmtid="{D5CDD505-2E9C-101B-9397-08002B2CF9AE}" pid="4" name="CareActionCodeSurgical">
    <vt:lpwstr/>
  </property>
  <property fmtid="{D5CDD505-2E9C-101B-9397-08002B2CF9AE}" pid="5" name="NLLProducerPlace">
    <vt:lpwstr>8741;#Kompetensenheten|42e26e02-a456-42cb-bd9d-6e9d47651667</vt:lpwstr>
  </property>
  <property fmtid="{D5CDD505-2E9C-101B-9397-08002B2CF9AE}" pid="6" name="NLLApprovedByQuickPart">
    <vt:lpwstr/>
  </property>
  <property fmtid="{D5CDD505-2E9C-101B-9397-08002B2CF9AE}" pid="7" name="NLLInformationCollection">
    <vt:lpwstr/>
  </property>
  <property fmtid="{D5CDD505-2E9C-101B-9397-08002B2CF9AE}" pid="8" name="NLLProjectDescription">
    <vt:lpwstr/>
  </property>
  <property fmtid="{D5CDD505-2E9C-101B-9397-08002B2CF9AE}" pid="9" name="PsychiatricCodeTaxHTField0">
    <vt:lpwstr/>
  </property>
  <property fmtid="{D5CDD505-2E9C-101B-9397-08002B2CF9AE}" pid="10" name="NLLStakeholder">
    <vt:lpwstr>10577;#|bc153e3c-85ea-45cf-bce9-ae26fafd6374</vt:lpwstr>
  </property>
  <property fmtid="{D5CDD505-2E9C-101B-9397-08002B2CF9AE}" pid="11" name="TLVCodeDiagnosisTaxHTField0">
    <vt:lpwstr/>
  </property>
  <property fmtid="{D5CDD505-2E9C-101B-9397-08002B2CF9AE}" pid="12" name="NPUCode">
    <vt:lpwstr/>
  </property>
  <property fmtid="{D5CDD505-2E9C-101B-9397-08002B2CF9AE}" pid="13" name="NLLClosureDate">
    <vt:lpwstr/>
  </property>
  <property fmtid="{D5CDD505-2E9C-101B-9397-08002B2CF9AE}" pid="14" name="NLLProducerplaceID">
    <vt:lpwstr/>
  </property>
  <property fmtid="{D5CDD505-2E9C-101B-9397-08002B2CF9AE}" pid="15" name="Godkänn dokument(1)">
    <vt:lpwstr>, </vt:lpwstr>
  </property>
  <property fmtid="{D5CDD505-2E9C-101B-9397-08002B2CF9AE}" pid="16" name="NLLPublishedTemplate">
    <vt:lpwstr/>
  </property>
  <property fmtid="{D5CDD505-2E9C-101B-9397-08002B2CF9AE}" pid="17" name="NLLWFComment">
    <vt:lpwstr/>
  </property>
  <property fmtid="{D5CDD505-2E9C-101B-9397-08002B2CF9AE}" pid="18" name="NLLPTCName">
    <vt:lpwstr/>
  </property>
  <property fmtid="{D5CDD505-2E9C-101B-9397-08002B2CF9AE}" pid="19" name="SpecialtyTaxHTField0">
    <vt:lpwstr/>
  </property>
  <property fmtid="{D5CDD505-2E9C-101B-9397-08002B2CF9AE}" pid="20" name="CareActionCodeNonSurgical">
    <vt:lpwstr/>
  </property>
  <property fmtid="{D5CDD505-2E9C-101B-9397-08002B2CF9AE}" pid="21" name="AnalysisNameTaxHTField0">
    <vt:lpwstr/>
  </property>
  <property fmtid="{D5CDD505-2E9C-101B-9397-08002B2CF9AE}" pid="22" name="Specialty">
    <vt:lpwstr/>
  </property>
  <property fmtid="{D5CDD505-2E9C-101B-9397-08002B2CF9AE}" pid="23" name="NLLProjectUrl">
    <vt:lpwstr/>
  </property>
  <property fmtid="{D5CDD505-2E9C-101B-9397-08002B2CF9AE}" pid="24" name="NLLSteeringGroup">
    <vt:lpwstr/>
  </property>
  <property fmtid="{D5CDD505-2E9C-101B-9397-08002B2CF9AE}" pid="25" name="NLLMeetingTypeTaxHTField0">
    <vt:lpwstr/>
  </property>
  <property fmtid="{D5CDD505-2E9C-101B-9397-08002B2CF9AE}" pid="26" name="NLLTemplateStatus">
    <vt:lpwstr/>
  </property>
  <property fmtid="{D5CDD505-2E9C-101B-9397-08002B2CF9AE}" pid="27" name="CareActionCodeSurgicalTaxHTField0">
    <vt:lpwstr/>
  </property>
  <property fmtid="{D5CDD505-2E9C-101B-9397-08002B2CF9AE}" pid="28" name="PharmaceuticalCodeTaxHTField0">
    <vt:lpwstr/>
  </property>
  <property fmtid="{D5CDD505-2E9C-101B-9397-08002B2CF9AE}" pid="29" name="Granska dokument(1)">
    <vt:lpwstr>, </vt:lpwstr>
  </property>
  <property fmtid="{D5CDD505-2E9C-101B-9397-08002B2CF9AE}" pid="30" name="NLLProjectLeader">
    <vt:lpwstr/>
  </property>
  <property fmtid="{D5CDD505-2E9C-101B-9397-08002B2CF9AE}" pid="31" name="NLLDecisionLevelManagedTaxHTField0">
    <vt:lpwstr/>
  </property>
  <property fmtid="{D5CDD505-2E9C-101B-9397-08002B2CF9AE}" pid="33" name="NLLDefaultTemplate">
    <vt:lpwstr/>
  </property>
  <property fmtid="{D5CDD505-2E9C-101B-9397-08002B2CF9AE}" pid="34" name="NLLProjectVisitor">
    <vt:lpwstr/>
  </property>
  <property fmtid="{D5CDD505-2E9C-101B-9397-08002B2CF9AE}" pid="35" name="NLLApprovedBy">
    <vt:lpwstr/>
  </property>
  <property fmtid="{D5CDD505-2E9C-101B-9397-08002B2CF9AE}" pid="36" name="NLLDecisionLevelManaged">
    <vt:lpwstr/>
  </property>
  <property fmtid="{D5CDD505-2E9C-101B-9397-08002B2CF9AE}" pid="37" name="CompulsoryAction">
    <vt:lpwstr/>
  </property>
  <property fmtid="{D5CDD505-2E9C-101B-9397-08002B2CF9AE}" pid="38" name="NLLProjectDivisionTaxHTField0">
    <vt:lpwstr/>
  </property>
  <property fmtid="{D5CDD505-2E9C-101B-9397-08002B2CF9AE}" pid="39" name="ICD10CodeTaxHTField0">
    <vt:lpwstr/>
  </property>
  <property fmtid="{D5CDD505-2E9C-101B-9397-08002B2CF9AE}" pid="40" name="Godkänn dokument">
    <vt:lpwstr>, </vt:lpwstr>
  </property>
  <property fmtid="{D5CDD505-2E9C-101B-9397-08002B2CF9AE}" pid="41" name="NLLProjectOwner">
    <vt:lpwstr/>
  </property>
  <property fmtid="{D5CDD505-2E9C-101B-9397-08002B2CF9AE}" pid="42" name="NPUCodeTaxHTField0">
    <vt:lpwstr/>
  </property>
  <property fmtid="{D5CDD505-2E9C-101B-9397-08002B2CF9AE}" pid="43" name="NLLTemplateFolderDescription">
    <vt:lpwstr/>
  </property>
  <property fmtid="{D5CDD505-2E9C-101B-9397-08002B2CF9AE}" pid="44" name="TLVCodeAction">
    <vt:lpwstr/>
  </property>
  <property fmtid="{D5CDD505-2E9C-101B-9397-08002B2CF9AE}" pid="45" name="RadiologicalCode">
    <vt:lpwstr/>
  </property>
  <property fmtid="{D5CDD505-2E9C-101B-9397-08002B2CF9AE}" pid="46" name="References">
    <vt:lpwstr/>
  </property>
  <property fmtid="{D5CDD505-2E9C-101B-9397-08002B2CF9AE}" pid="47" name="prdProcess">
    <vt:lpwstr/>
  </property>
  <property fmtid="{D5CDD505-2E9C-101B-9397-08002B2CF9AE}" pid="48" name="NLLProjectOrderStatus">
    <vt:lpwstr/>
  </property>
  <property fmtid="{D5CDD505-2E9C-101B-9397-08002B2CF9AE}" pid="49" name="NLLReferenceGroup">
    <vt:lpwstr/>
  </property>
  <property fmtid="{D5CDD505-2E9C-101B-9397-08002B2CF9AE}" pid="50" name="TLVCodeDiagnosis">
    <vt:lpwstr/>
  </property>
  <property fmtid="{D5CDD505-2E9C-101B-9397-08002B2CF9AE}" pid="51" name="PharmaceuticalCode">
    <vt:lpwstr/>
  </property>
  <property fmtid="{D5CDD505-2E9C-101B-9397-08002B2CF9AE}" pid="52" name="NLLInitiationDate">
    <vt:lpwstr/>
  </property>
  <property fmtid="{D5CDD505-2E9C-101B-9397-08002B2CF9AE}" pid="54" name="ReferencesTaxHTField0">
    <vt:lpwstr/>
  </property>
  <property fmtid="{D5CDD505-2E9C-101B-9397-08002B2CF9AE}" pid="55" name="NLLWindingUpDate">
    <vt:lpwstr/>
  </property>
  <property fmtid="{D5CDD505-2E9C-101B-9397-08002B2CF9AE}" pid="56" name="TLVCodeActionTaxHTField0">
    <vt:lpwstr/>
  </property>
  <property fmtid="{D5CDD505-2E9C-101B-9397-08002B2CF9AE}" pid="57" name="NLLProjectNr">
    <vt:lpwstr/>
  </property>
  <property fmtid="{D5CDD505-2E9C-101B-9397-08002B2CF9AE}" pid="58" name="Granska dokument">
    <vt:lpwstr>, </vt:lpwstr>
  </property>
  <property fmtid="{D5CDD505-2E9C-101B-9397-08002B2CF9AE}" pid="59" name="NLLProjectTypeTaxHTField0">
    <vt:lpwstr/>
  </property>
  <property fmtid="{D5CDD505-2E9C-101B-9397-08002B2CF9AE}" pid="60" name="NLLPTCProcessTeam">
    <vt:lpwstr/>
  </property>
  <property fmtid="{D5CDD505-2E9C-101B-9397-08002B2CF9AE}" pid="61" name="RadiologicalCodeTaxHTField0">
    <vt:lpwstr/>
  </property>
  <property fmtid="{D5CDD505-2E9C-101B-9397-08002B2CF9AE}" pid="62" name="NLLImplementationDate">
    <vt:lpwstr/>
  </property>
  <property fmtid="{D5CDD505-2E9C-101B-9397-08002B2CF9AE}" pid="63" name="NLLProjectDivision">
    <vt:lpwstr/>
  </property>
  <property fmtid="{D5CDD505-2E9C-101B-9397-08002B2CF9AE}" pid="64" name="PsychiatricCode">
    <vt:lpwstr/>
  </property>
  <property fmtid="{D5CDD505-2E9C-101B-9397-08002B2CF9AE}" pid="65" name="Publicera dokument">
    <vt:lpwstr>, </vt:lpwstr>
  </property>
  <property fmtid="{D5CDD505-2E9C-101B-9397-08002B2CF9AE}" pid="66" name="NLLProjectType">
    <vt:lpwstr/>
  </property>
  <property fmtid="{D5CDD505-2E9C-101B-9397-08002B2CF9AE}" pid="67" name="AnalysisName">
    <vt:lpwstr/>
  </property>
  <property fmtid="{D5CDD505-2E9C-101B-9397-08002B2CF9AE}" pid="68" name="NLLMtptCodeTaxHTField0">
    <vt:lpwstr/>
  </property>
  <property fmtid="{D5CDD505-2E9C-101B-9397-08002B2CF9AE}" pid="69" name="NLLLatestProjectTrackingDate">
    <vt:lpwstr/>
  </property>
  <property fmtid="{D5CDD505-2E9C-101B-9397-08002B2CF9AE}" pid="70" name="NLLDocumentType">
    <vt:lpwstr>1021;#Presentation|981e6eac-a633-4de2-91a2-d5e48e1c0d00</vt:lpwstr>
  </property>
  <property fmtid="{D5CDD505-2E9C-101B-9397-08002B2CF9AE}" pid="71" name="NLLProjectTypeText">
    <vt:lpwstr/>
  </property>
  <property fmtid="{D5CDD505-2E9C-101B-9397-08002B2CF9AE}" pid="72" name="NLLEstablishingDate">
    <vt:lpwstr/>
  </property>
  <property fmtid="{D5CDD505-2E9C-101B-9397-08002B2CF9AE}" pid="73" name="NLLProjectMember">
    <vt:lpwstr/>
  </property>
  <property fmtid="{D5CDD505-2E9C-101B-9397-08002B2CF9AE}" pid="74" name="NLLProcessTeamLookup">
    <vt:lpwstr/>
  </property>
  <property fmtid="{D5CDD505-2E9C-101B-9397-08002B2CF9AE}" pid="75" name="CareActionCodeNonSurgicalTaxHTField0">
    <vt:lpwstr/>
  </property>
  <property fmtid="{D5CDD505-2E9C-101B-9397-08002B2CF9AE}" pid="76" name="CompulsoryActionTaxHTField0">
    <vt:lpwstr/>
  </property>
  <property fmtid="{D5CDD505-2E9C-101B-9397-08002B2CF9AE}" pid="77" name="NLLMeetingType">
    <vt:lpwstr/>
  </property>
  <property fmtid="{D5CDD505-2E9C-101B-9397-08002B2CF9AE}" pid="78" name="NLLProjectLeaderDiv">
    <vt:lpwstr/>
  </property>
  <property fmtid="{D5CDD505-2E9C-101B-9397-08002B2CF9AE}" pid="79" name="NLLProjectName">
    <vt:lpwstr/>
  </property>
  <property fmtid="{D5CDD505-2E9C-101B-9397-08002B2CF9AE}" pid="80" name="NLLMtptCode">
    <vt:lpwstr/>
  </property>
  <property fmtid="{D5CDD505-2E9C-101B-9397-08002B2CF9AE}" pid="81" name="ICD10Code">
    <vt:lpwstr/>
  </property>
  <property fmtid="{D5CDD505-2E9C-101B-9397-08002B2CF9AE}" pid="82" name="NLLProjectStatus">
    <vt:lpwstr/>
  </property>
  <property fmtid="{D5CDD505-2E9C-101B-9397-08002B2CF9AE}" pid="83" name="_dlc_policyId">
    <vt:lpwstr>0x010100D7963E0E5B7A40E5AEA07389401D709F007B1238BBD93543428C20870054E92DBF|1214505165</vt:lpwstr>
  </property>
  <property fmtid="{D5CDD505-2E9C-101B-9397-08002B2CF9AE}" pid="84" name="ItemRetentionFormula">
    <vt:lpwstr>&lt;formula id="Microsoft.Office.RecordsManagement.PolicyFeatures.Expiration.Formula.BuiltIn"&gt;&lt;number&gt;1&lt;/number&gt;&lt;property&gt;NLLThinningTime&lt;/property&gt;&lt;propertyid&gt;2793489f-7251-475b-a975-480031914936&lt;/propertyid&gt;&lt;period&gt;months&lt;/period&gt;&lt;/formula&gt;</vt:lpwstr>
  </property>
  <property fmtid="{D5CDD505-2E9C-101B-9397-08002B2CF9AE}" pid="85" name="_dlc_DocIdItemGuid">
    <vt:lpwstr>9583b7fe-134c-47a5-aef5-51978bc5b373</vt:lpwstr>
  </property>
  <property fmtid="{D5CDD505-2E9C-101B-9397-08002B2CF9AE}" pid="86" name="TaxCatchAll">
    <vt:lpwstr>1021;#;#11252;#;#8741;#;#10577;#</vt:lpwstr>
  </property>
  <property fmtid="{D5CDD505-2E9C-101B-9397-08002B2CF9AE}" pid="87" name="_dlc_ItemStageId">
    <vt:lpwstr/>
  </property>
  <property fmtid="{D5CDD505-2E9C-101B-9397-08002B2CF9AE}" pid="88" name="Order">
    <vt:r8>3154800</vt:r8>
  </property>
  <property fmtid="{D5CDD505-2E9C-101B-9397-08002B2CF9AE}" pid="89" name="xd_ProgID">
    <vt:lpwstr/>
  </property>
  <property fmtid="{D5CDD505-2E9C-101B-9397-08002B2CF9AE}" pid="90" name="_SourceUrl">
    <vt:lpwstr/>
  </property>
  <property fmtid="{D5CDD505-2E9C-101B-9397-08002B2CF9AE}" pid="91" name="_SharedFileIndex">
    <vt:lpwstr/>
  </property>
  <property fmtid="{D5CDD505-2E9C-101B-9397-08002B2CF9AE}" pid="92" name="TemplateUrl">
    <vt:lpwstr/>
  </property>
  <property fmtid="{D5CDD505-2E9C-101B-9397-08002B2CF9AE}" pid="94" name="NLLDecisionLevelGoverning">
    <vt:lpwstr/>
  </property>
  <property fmtid="{D5CDD505-2E9C-101B-9397-08002B2CF9AE}" pid="95" name="NLLFactOwner">
    <vt:lpwstr/>
  </property>
  <property fmtid="{D5CDD505-2E9C-101B-9397-08002B2CF9AE}" pid="96" name="NLLFactOwnerText">
    <vt:lpwstr/>
  </property>
  <property fmtid="{D5CDD505-2E9C-101B-9397-08002B2CF9AE}" pid="97" name="xd_Signature">
    <vt:bool>false</vt:bool>
  </property>
  <property fmtid="{D5CDD505-2E9C-101B-9397-08002B2CF9AE}" pid="98" name="NLLDecisionLevel">
    <vt:lpwstr/>
  </property>
  <property fmtid="{D5CDD505-2E9C-101B-9397-08002B2CF9AE}" pid="99" name="NLLPTCProcessLeader">
    <vt:lpwstr/>
  </property>
  <property fmtid="{D5CDD505-2E9C-101B-9397-08002B2CF9AE}" pid="101" name="NLLPTCVISEditor">
    <vt:lpwstr/>
  </property>
</Properties>
</file>